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6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7.xml" ContentType="application/vnd.openxmlformats-officedocument.theme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454" r:id="rId1"/>
    <p:sldMasterId id="2147484455" r:id="rId2"/>
    <p:sldMasterId id="2147484456" r:id="rId3"/>
    <p:sldMasterId id="2147484457" r:id="rId4"/>
    <p:sldMasterId id="2147484458" r:id="rId5"/>
    <p:sldMasterId id="2147484459" r:id="rId6"/>
    <p:sldMasterId id="2147484460" r:id="rId7"/>
    <p:sldMasterId id="2147484461" r:id="rId8"/>
  </p:sldMasterIdLst>
  <p:notesMasterIdLst>
    <p:notesMasterId r:id="rId17"/>
  </p:notesMasterIdLst>
  <p:handoutMasterIdLst>
    <p:handoutMasterId r:id="rId18"/>
  </p:handoutMasterIdLst>
  <p:sldIdLst>
    <p:sldId id="256" r:id="rId9"/>
    <p:sldId id="375" r:id="rId10"/>
    <p:sldId id="257" r:id="rId11"/>
    <p:sldId id="373" r:id="rId12"/>
    <p:sldId id="372" r:id="rId13"/>
    <p:sldId id="371" r:id="rId14"/>
    <p:sldId id="370" r:id="rId15"/>
    <p:sldId id="347" r:id="rId16"/>
  </p:sldIdLst>
  <p:sldSz cx="9144000" cy="6858000" type="screen4x3"/>
  <p:notesSz cx="6761163" cy="99425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1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22" autoAdjust="0"/>
    <p:restoredTop sz="83424" autoAdjust="0"/>
  </p:normalViewPr>
  <p:slideViewPr>
    <p:cSldViewPr snapToObjects="1">
      <p:cViewPr varScale="1">
        <p:scale>
          <a:sx n="43" d="100"/>
          <a:sy n="43" d="100"/>
        </p:scale>
        <p:origin x="1408" y="56"/>
      </p:cViewPr>
      <p:guideLst>
        <p:guide orient="horz" pos="2151"/>
        <p:guide pos="28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60" d="100"/>
          <a:sy n="60" d="100"/>
        </p:scale>
        <p:origin x="3283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0A128E8-B445-4AA9-897B-145F10E372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13FADEF-8B27-46B3-A100-BA176C6F000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29050" y="0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BE395-9EBF-4D11-94E9-C71AB65322BD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BBDB33-3441-44B5-8EF5-4045B94B794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EDA8330-89AB-45D4-9FFD-E7ED1C7FAA9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29050" y="9444038"/>
            <a:ext cx="293052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4F103-0090-4652-AEA1-E41AA8283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1039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29761" y="0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179ED8-5EDE-4D9C-B624-CDA5D416B8B8}" type="datetimeFigureOut">
              <a:rPr lang="ko-KR" altLang="en-US" smtClean="0"/>
              <a:t>2019-09-30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6117" y="4722694"/>
            <a:ext cx="5408930" cy="447413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29761" y="9443662"/>
            <a:ext cx="2929837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2F8FD-5CEE-4534-B84C-92933922BE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2901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2F8FD-5CEE-4534-B84C-92933922BE2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264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2F8FD-5CEE-4534-B84C-92933922BE2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401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2F8FD-5CEE-4534-B84C-92933922BE2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47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3141663"/>
            <a:ext cx="9144000" cy="2232025"/>
          </a:xfrm>
          <a:prstGeom prst="rect">
            <a:avLst/>
          </a:prstGeom>
          <a:gradFill rotWithShape="1">
            <a:gsLst>
              <a:gs pos="0">
                <a:srgbClr val="004386">
                  <a:gamma/>
                  <a:shade val="86275"/>
                  <a:invGamma/>
                </a:srgbClr>
              </a:gs>
              <a:gs pos="100000">
                <a:srgbClr val="004386">
                  <a:alpha val="70000"/>
                </a:srgbClr>
              </a:gs>
            </a:gsLst>
            <a:lin ang="0" scaled="1"/>
          </a:gradFill>
          <a:ln w="317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</a:endParaRPr>
          </a:p>
        </p:txBody>
      </p:sp>
      <p:sp>
        <p:nvSpPr>
          <p:cNvPr id="5" name="Text Box 9"/>
          <p:cNvSpPr txBox="1">
            <a:spLocks noChangeArrowheads="1"/>
          </p:cNvSpPr>
          <p:nvPr/>
        </p:nvSpPr>
        <p:spPr bwMode="auto">
          <a:xfrm>
            <a:off x="7973" y="6496844"/>
            <a:ext cx="175571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6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Italic"/>
                <a:cs typeface="Italic"/>
              </a:rPr>
              <a:t>정보통신공학과</a:t>
            </a:r>
            <a:endParaRPr kumimoji="0" lang="ko-KR" altLang="en-GB" sz="1600" b="1" i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Italic"/>
              <a:cs typeface="Italic"/>
            </a:endParaRPr>
          </a:p>
        </p:txBody>
      </p:sp>
      <p:sp>
        <p:nvSpPr>
          <p:cNvPr id="6" name="Text Box 11"/>
          <p:cNvSpPr txBox="1">
            <a:spLocks noChangeArrowheads="1"/>
          </p:cNvSpPr>
          <p:nvPr/>
        </p:nvSpPr>
        <p:spPr bwMode="auto">
          <a:xfrm>
            <a:off x="119063" y="161925"/>
            <a:ext cx="1358900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itchFamily="50" charset="-127"/>
                <a:ea typeface="맑은 고딕" pitchFamily="50" charset="-127"/>
              </a:rPr>
              <a:t>07-3D-COM-ISB-02</a:t>
            </a:r>
            <a:endParaRPr kumimoji="0" lang="ko-KR" altLang="en-US" sz="10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9" name="그림 1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392" y="6496844"/>
            <a:ext cx="936178" cy="328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17989" y="4078289"/>
            <a:ext cx="8641373" cy="1273175"/>
          </a:xfrm>
          <a:ln algn="ctr"/>
        </p:spPr>
        <p:txBody>
          <a:bodyPr anchor="ctr"/>
          <a:lstStyle>
            <a:lvl1pPr marL="0" indent="0">
              <a:spcBef>
                <a:spcPct val="0"/>
              </a:spcBef>
              <a:buFontTx/>
              <a:buNone/>
              <a:defRPr sz="2800" b="0" smtClean="0">
                <a:solidFill>
                  <a:schemeClr val="bg1"/>
                </a:solidFill>
                <a:latin typeface="Century Gothic" pitchFamily="34" charset="0"/>
                <a:ea typeface="휴먼엑스포" pitchFamily="18" charset="-127"/>
              </a:defRPr>
            </a:lvl1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>
          <a:xfrm>
            <a:off x="317989" y="3141664"/>
            <a:ext cx="8641373" cy="936625"/>
          </a:xfrm>
        </p:spPr>
        <p:txBody>
          <a:bodyPr/>
          <a:lstStyle>
            <a:lvl1pPr>
              <a:defRPr sz="4400" b="0" smtClean="0">
                <a:effectLst/>
                <a:latin typeface="Century Gothic" pitchFamily="34" charset="0"/>
                <a:ea typeface="휴먼엑스포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229100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166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166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166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703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9567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96265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31523" cy="59626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9978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3035" cy="147066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/>
          </p:nvPr>
        </p:nvSpPr>
        <p:spPr>
          <a:xfrm>
            <a:off x="1371600" y="3886200"/>
            <a:ext cx="6401435" cy="17532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7020560" y="6579235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5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05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8" name="도형 7"/>
          <p:cNvCxnSpPr/>
          <p:nvPr/>
        </p:nvCxnSpPr>
        <p:spPr>
          <a:xfrm>
            <a:off x="-15875" y="6647815"/>
            <a:ext cx="9160510" cy="635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:/Users/gygs2/AppData/Roaming/PolarisOffice/ETemp/23180_8955640/fImage702517041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315" y="6533515"/>
            <a:ext cx="804545" cy="260985"/>
          </a:xfrm>
          <a:prstGeom prst="rect">
            <a:avLst/>
          </a:prstGeom>
          <a:noFill/>
        </p:spPr>
      </p:pic>
      <p:cxnSp>
        <p:nvCxnSpPr>
          <p:cNvPr id="11" name="도형 10"/>
          <p:cNvCxnSpPr/>
          <p:nvPr/>
        </p:nvCxnSpPr>
        <p:spPr>
          <a:xfrm flipV="1">
            <a:off x="8244205" y="6647815"/>
            <a:ext cx="635" cy="210820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722630" y="4406900"/>
            <a:ext cx="7773035" cy="136271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1" strike="noStrike" cap="all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722630" y="2907030"/>
            <a:ext cx="7773035" cy="150050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457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648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535430"/>
            <a:ext cx="404114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57200" y="2174875"/>
            <a:ext cx="404114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텍스트 개체 틀 4"/>
          <p:cNvSpPr txBox="1">
            <a:spLocks noGrp="1"/>
          </p:cNvSpPr>
          <p:nvPr>
            <p:ph type="body"/>
          </p:nvPr>
        </p:nvSpPr>
        <p:spPr>
          <a:xfrm>
            <a:off x="4645025" y="1535430"/>
            <a:ext cx="404241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6" name="내용 개체 틀 5"/>
          <p:cNvSpPr txBox="1">
            <a:spLocks noGrp="1"/>
          </p:cNvSpPr>
          <p:nvPr>
            <p:ph/>
          </p:nvPr>
        </p:nvSpPr>
        <p:spPr>
          <a:xfrm>
            <a:off x="4645025" y="2174875"/>
            <a:ext cx="404241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날짜 개체 틀 6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바닥글 개체 틀 7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9" name="슬라이드 번호 개체 틀 8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날짜 개체 틀 2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바닥글 개체 틀 3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바닥글 개체 틀 2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1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463" y="6500813"/>
            <a:ext cx="792162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그림 11" descr="SoC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9238" y="6500813"/>
            <a:ext cx="1147762" cy="25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2069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9265" cy="116268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3575050" y="273050"/>
            <a:ext cx="5112385" cy="585406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457200" y="1435100"/>
            <a:ext cx="3009265" cy="46920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1792605" y="4800600"/>
            <a:ext cx="5487035" cy="567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그림 개체 틀 2"/>
          <p:cNvSpPr txBox="1">
            <a:spLocks noGrp="1"/>
          </p:cNvSpPr>
          <p:nvPr>
            <p:ph type="pic"/>
          </p:nvPr>
        </p:nvSpPr>
        <p:spPr>
          <a:xfrm>
            <a:off x="1792605" y="612775"/>
            <a:ext cx="5487035" cy="41154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1792605" y="5367655"/>
            <a:ext cx="5487035" cy="8051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 noGrp="1"/>
          </p:cNvSpPr>
          <p:nvPr>
            <p:ph type="title" orient="vert"/>
          </p:nvPr>
        </p:nvSpPr>
        <p:spPr>
          <a:xfrm>
            <a:off x="6629400" y="274955"/>
            <a:ext cx="2058035" cy="585216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274955"/>
            <a:ext cx="6020435" cy="585216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3035" cy="147066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/>
          </p:nvPr>
        </p:nvSpPr>
        <p:spPr>
          <a:xfrm>
            <a:off x="1371600" y="3886200"/>
            <a:ext cx="6401435" cy="17532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7020560" y="6579235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5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05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8" name="도형 7"/>
          <p:cNvCxnSpPr/>
          <p:nvPr/>
        </p:nvCxnSpPr>
        <p:spPr>
          <a:xfrm>
            <a:off x="-15875" y="6647815"/>
            <a:ext cx="9160510" cy="635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:/Users/gygs2/AppData/Roaming/PolarisOffice/ETemp/23180_8955640/fImage70252418467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315" y="6533515"/>
            <a:ext cx="804545" cy="260985"/>
          </a:xfrm>
          <a:prstGeom prst="rect">
            <a:avLst/>
          </a:prstGeom>
          <a:noFill/>
        </p:spPr>
      </p:pic>
      <p:cxnSp>
        <p:nvCxnSpPr>
          <p:cNvPr id="11" name="도형 10"/>
          <p:cNvCxnSpPr/>
          <p:nvPr/>
        </p:nvCxnSpPr>
        <p:spPr>
          <a:xfrm flipV="1">
            <a:off x="8244205" y="6647815"/>
            <a:ext cx="635" cy="210820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722630" y="4406900"/>
            <a:ext cx="7773035" cy="136271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1" strike="noStrike" cap="all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722630" y="2907030"/>
            <a:ext cx="7773035" cy="150050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457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648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535430"/>
            <a:ext cx="404114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57200" y="2174875"/>
            <a:ext cx="404114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텍스트 개체 틀 4"/>
          <p:cNvSpPr txBox="1">
            <a:spLocks noGrp="1"/>
          </p:cNvSpPr>
          <p:nvPr>
            <p:ph type="body"/>
          </p:nvPr>
        </p:nvSpPr>
        <p:spPr>
          <a:xfrm>
            <a:off x="4645025" y="1535430"/>
            <a:ext cx="404241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6" name="내용 개체 틀 5"/>
          <p:cNvSpPr txBox="1">
            <a:spLocks noGrp="1"/>
          </p:cNvSpPr>
          <p:nvPr>
            <p:ph/>
          </p:nvPr>
        </p:nvSpPr>
        <p:spPr>
          <a:xfrm>
            <a:off x="4645025" y="2174875"/>
            <a:ext cx="404241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날짜 개체 틀 6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바닥글 개체 틀 7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9" name="슬라이드 번호 개체 틀 8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날짜 개체 틀 2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바닥글 개체 틀 3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30235" cy="49085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500" y="1125855"/>
            <a:ext cx="8642985" cy="511238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2451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바닥글 개체 틀 2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9265" cy="116268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3575050" y="273050"/>
            <a:ext cx="5112385" cy="585406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457200" y="1435100"/>
            <a:ext cx="3009265" cy="46920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1792605" y="4800600"/>
            <a:ext cx="5487035" cy="567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그림 개체 틀 2"/>
          <p:cNvSpPr txBox="1">
            <a:spLocks noGrp="1"/>
          </p:cNvSpPr>
          <p:nvPr>
            <p:ph type="pic"/>
          </p:nvPr>
        </p:nvSpPr>
        <p:spPr>
          <a:xfrm>
            <a:off x="1792605" y="612775"/>
            <a:ext cx="5487035" cy="41154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1792605" y="5367655"/>
            <a:ext cx="5487035" cy="8051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 noGrp="1"/>
          </p:cNvSpPr>
          <p:nvPr>
            <p:ph type="title" orient="vert"/>
          </p:nvPr>
        </p:nvSpPr>
        <p:spPr>
          <a:xfrm>
            <a:off x="6629400" y="274955"/>
            <a:ext cx="2058035" cy="585216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274955"/>
            <a:ext cx="6020435" cy="585216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3035" cy="147066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/>
          </p:nvPr>
        </p:nvSpPr>
        <p:spPr>
          <a:xfrm>
            <a:off x="1371600" y="3886200"/>
            <a:ext cx="6401435" cy="17532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7020560" y="6579235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5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05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8" name="도형 7"/>
          <p:cNvCxnSpPr/>
          <p:nvPr/>
        </p:nvCxnSpPr>
        <p:spPr>
          <a:xfrm>
            <a:off x="-15875" y="6647815"/>
            <a:ext cx="9160510" cy="635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:/Users/gygs2/AppData/Roaming/PolarisOffice/ETemp/23180_8955640/fImage70253106334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315" y="6533515"/>
            <a:ext cx="804545" cy="260985"/>
          </a:xfrm>
          <a:prstGeom prst="rect">
            <a:avLst/>
          </a:prstGeom>
          <a:noFill/>
        </p:spPr>
      </p:pic>
      <p:cxnSp>
        <p:nvCxnSpPr>
          <p:cNvPr id="11" name="도형 10"/>
          <p:cNvCxnSpPr/>
          <p:nvPr/>
        </p:nvCxnSpPr>
        <p:spPr>
          <a:xfrm flipV="1">
            <a:off x="8244205" y="6647815"/>
            <a:ext cx="635" cy="210820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722630" y="4406900"/>
            <a:ext cx="7773035" cy="136271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1" strike="noStrike" cap="all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722630" y="2907030"/>
            <a:ext cx="7773035" cy="150050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457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648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535430"/>
            <a:ext cx="404114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57200" y="2174875"/>
            <a:ext cx="404114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텍스트 개체 틀 4"/>
          <p:cNvSpPr txBox="1">
            <a:spLocks noGrp="1"/>
          </p:cNvSpPr>
          <p:nvPr>
            <p:ph type="body"/>
          </p:nvPr>
        </p:nvSpPr>
        <p:spPr>
          <a:xfrm>
            <a:off x="4645025" y="1535430"/>
            <a:ext cx="404241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6" name="내용 개체 틀 5"/>
          <p:cNvSpPr txBox="1">
            <a:spLocks noGrp="1"/>
          </p:cNvSpPr>
          <p:nvPr>
            <p:ph/>
          </p:nvPr>
        </p:nvSpPr>
        <p:spPr>
          <a:xfrm>
            <a:off x="4645025" y="2174875"/>
            <a:ext cx="404241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날짜 개체 틀 6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바닥글 개체 틀 7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9" name="슬라이드 번호 개체 틀 8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79084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날짜 개체 틀 2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바닥글 개체 틀 3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바닥글 개체 틀 2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9265" cy="116268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3575050" y="273050"/>
            <a:ext cx="5112385" cy="585406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457200" y="1435100"/>
            <a:ext cx="3009265" cy="46920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1792605" y="4800600"/>
            <a:ext cx="5487035" cy="567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그림 개체 틀 2"/>
          <p:cNvSpPr txBox="1">
            <a:spLocks noGrp="1"/>
          </p:cNvSpPr>
          <p:nvPr>
            <p:ph type="pic"/>
          </p:nvPr>
        </p:nvSpPr>
        <p:spPr>
          <a:xfrm>
            <a:off x="1792605" y="612775"/>
            <a:ext cx="5487035" cy="41154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1792605" y="5367655"/>
            <a:ext cx="5487035" cy="8051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 noGrp="1"/>
          </p:cNvSpPr>
          <p:nvPr>
            <p:ph type="title" orient="vert"/>
          </p:nvPr>
        </p:nvSpPr>
        <p:spPr>
          <a:xfrm>
            <a:off x="6629400" y="274955"/>
            <a:ext cx="2058035" cy="585216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274955"/>
            <a:ext cx="6020435" cy="585216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3035" cy="147066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/>
          </p:nvPr>
        </p:nvSpPr>
        <p:spPr>
          <a:xfrm>
            <a:off x="1371600" y="3886200"/>
            <a:ext cx="6401435" cy="17532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7020560" y="6579235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5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05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8" name="도형 7"/>
          <p:cNvCxnSpPr/>
          <p:nvPr/>
        </p:nvCxnSpPr>
        <p:spPr>
          <a:xfrm>
            <a:off x="-15875" y="6647815"/>
            <a:ext cx="9160510" cy="635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:/Users/gygs2/AppData/Roaming/PolarisOffice/ETemp/23180_8955640/fImage70253866500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315" y="6533515"/>
            <a:ext cx="804545" cy="260985"/>
          </a:xfrm>
          <a:prstGeom prst="rect">
            <a:avLst/>
          </a:prstGeom>
          <a:noFill/>
        </p:spPr>
      </p:pic>
      <p:cxnSp>
        <p:nvCxnSpPr>
          <p:cNvPr id="11" name="도형 10"/>
          <p:cNvCxnSpPr/>
          <p:nvPr/>
        </p:nvCxnSpPr>
        <p:spPr>
          <a:xfrm flipV="1">
            <a:off x="8244205" y="6647815"/>
            <a:ext cx="635" cy="210820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722630" y="4406900"/>
            <a:ext cx="7773035" cy="136271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1" strike="noStrike" cap="all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722630" y="2907030"/>
            <a:ext cx="7773035" cy="150050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457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648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44462" cy="51847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338" y="1052513"/>
            <a:ext cx="4044462" cy="51847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38274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535430"/>
            <a:ext cx="404114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57200" y="2174875"/>
            <a:ext cx="404114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텍스트 개체 틀 4"/>
          <p:cNvSpPr txBox="1">
            <a:spLocks noGrp="1"/>
          </p:cNvSpPr>
          <p:nvPr>
            <p:ph type="body"/>
          </p:nvPr>
        </p:nvSpPr>
        <p:spPr>
          <a:xfrm>
            <a:off x="4645025" y="1535430"/>
            <a:ext cx="404241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6" name="내용 개체 틀 5"/>
          <p:cNvSpPr txBox="1">
            <a:spLocks noGrp="1"/>
          </p:cNvSpPr>
          <p:nvPr>
            <p:ph/>
          </p:nvPr>
        </p:nvSpPr>
        <p:spPr>
          <a:xfrm>
            <a:off x="4645025" y="2174875"/>
            <a:ext cx="404241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날짜 개체 틀 6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바닥글 개체 틀 7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9" name="슬라이드 번호 개체 틀 8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날짜 개체 틀 2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바닥글 개체 틀 3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바닥글 개체 틀 2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9265" cy="116268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3575050" y="273050"/>
            <a:ext cx="5112385" cy="585406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457200" y="1435100"/>
            <a:ext cx="3009265" cy="46920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1792605" y="4800600"/>
            <a:ext cx="5487035" cy="567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그림 개체 틀 2"/>
          <p:cNvSpPr txBox="1">
            <a:spLocks noGrp="1"/>
          </p:cNvSpPr>
          <p:nvPr>
            <p:ph type="pic"/>
          </p:nvPr>
        </p:nvSpPr>
        <p:spPr>
          <a:xfrm>
            <a:off x="1792605" y="612775"/>
            <a:ext cx="5487035" cy="41154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1792605" y="5367655"/>
            <a:ext cx="5487035" cy="8051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 noGrp="1"/>
          </p:cNvSpPr>
          <p:nvPr>
            <p:ph type="title" orient="vert"/>
          </p:nvPr>
        </p:nvSpPr>
        <p:spPr>
          <a:xfrm>
            <a:off x="6629400" y="274955"/>
            <a:ext cx="2058035" cy="585216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274955"/>
            <a:ext cx="6020435" cy="585216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3035" cy="147066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/>
          </p:nvPr>
        </p:nvSpPr>
        <p:spPr>
          <a:xfrm>
            <a:off x="1371600" y="3886200"/>
            <a:ext cx="6401435" cy="17532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7020560" y="6579235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5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05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8" name="도형 7"/>
          <p:cNvCxnSpPr/>
          <p:nvPr/>
        </p:nvCxnSpPr>
        <p:spPr>
          <a:xfrm>
            <a:off x="-15875" y="6647815"/>
            <a:ext cx="9160510" cy="635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:/Users/gygs2/AppData/Roaming/PolarisOffice/ETemp/23180_8955640/fImage70254709169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315" y="6533515"/>
            <a:ext cx="804545" cy="260985"/>
          </a:xfrm>
          <a:prstGeom prst="rect">
            <a:avLst/>
          </a:prstGeom>
          <a:noFill/>
        </p:spPr>
      </p:pic>
      <p:cxnSp>
        <p:nvCxnSpPr>
          <p:cNvPr id="11" name="도형 10"/>
          <p:cNvCxnSpPr/>
          <p:nvPr/>
        </p:nvCxnSpPr>
        <p:spPr>
          <a:xfrm flipV="1">
            <a:off x="8244205" y="6647815"/>
            <a:ext cx="635" cy="210820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722630" y="4406900"/>
            <a:ext cx="7773035" cy="136271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1" strike="noStrike" cap="all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722630" y="2907030"/>
            <a:ext cx="7773035" cy="150050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726346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457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648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535430"/>
            <a:ext cx="404114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57200" y="2174875"/>
            <a:ext cx="404114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텍스트 개체 틀 4"/>
          <p:cNvSpPr txBox="1">
            <a:spLocks noGrp="1"/>
          </p:cNvSpPr>
          <p:nvPr>
            <p:ph type="body"/>
          </p:nvPr>
        </p:nvSpPr>
        <p:spPr>
          <a:xfrm>
            <a:off x="4645025" y="1535430"/>
            <a:ext cx="404241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6" name="내용 개체 틀 5"/>
          <p:cNvSpPr txBox="1">
            <a:spLocks noGrp="1"/>
          </p:cNvSpPr>
          <p:nvPr>
            <p:ph/>
          </p:nvPr>
        </p:nvSpPr>
        <p:spPr>
          <a:xfrm>
            <a:off x="4645025" y="2174875"/>
            <a:ext cx="404241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날짜 개체 틀 6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바닥글 개체 틀 7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9" name="슬라이드 번호 개체 틀 8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날짜 개체 틀 2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바닥글 개체 틀 3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바닥글 개체 틀 2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9265" cy="116268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3575050" y="273050"/>
            <a:ext cx="5112385" cy="585406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457200" y="1435100"/>
            <a:ext cx="3009265" cy="46920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1792605" y="4800600"/>
            <a:ext cx="5487035" cy="567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그림 개체 틀 2"/>
          <p:cNvSpPr txBox="1">
            <a:spLocks noGrp="1"/>
          </p:cNvSpPr>
          <p:nvPr>
            <p:ph type="pic"/>
          </p:nvPr>
        </p:nvSpPr>
        <p:spPr>
          <a:xfrm>
            <a:off x="1792605" y="612775"/>
            <a:ext cx="5487035" cy="41154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1792605" y="5367655"/>
            <a:ext cx="5487035" cy="8051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 noGrp="1"/>
          </p:cNvSpPr>
          <p:nvPr>
            <p:ph type="title" orient="vert"/>
          </p:nvPr>
        </p:nvSpPr>
        <p:spPr>
          <a:xfrm>
            <a:off x="6629400" y="274955"/>
            <a:ext cx="2058035" cy="585216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274955"/>
            <a:ext cx="6020435" cy="585216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3035" cy="147066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/>
          </p:nvPr>
        </p:nvSpPr>
        <p:spPr>
          <a:xfrm>
            <a:off x="1371600" y="3886200"/>
            <a:ext cx="6401435" cy="17532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7020560" y="6579235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5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05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8" name="도형 7"/>
          <p:cNvCxnSpPr/>
          <p:nvPr/>
        </p:nvCxnSpPr>
        <p:spPr>
          <a:xfrm>
            <a:off x="-15875" y="6647815"/>
            <a:ext cx="9160510" cy="635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:/Users/gygs2/AppData/Roaming/PolarisOffice/ETemp/23180_8955640/fImage70255485724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315" y="6533515"/>
            <a:ext cx="804545" cy="260985"/>
          </a:xfrm>
          <a:prstGeom prst="rect">
            <a:avLst/>
          </a:prstGeom>
          <a:noFill/>
        </p:spPr>
      </p:pic>
      <p:cxnSp>
        <p:nvCxnSpPr>
          <p:cNvPr id="11" name="도형 10"/>
          <p:cNvCxnSpPr/>
          <p:nvPr/>
        </p:nvCxnSpPr>
        <p:spPr>
          <a:xfrm flipV="1">
            <a:off x="8244205" y="6647815"/>
            <a:ext cx="635" cy="210820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67488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722630" y="4406900"/>
            <a:ext cx="7773035" cy="136271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1" strike="noStrike" cap="all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722630" y="2907030"/>
            <a:ext cx="7773035" cy="150050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457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648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535430"/>
            <a:ext cx="404114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57200" y="2174875"/>
            <a:ext cx="404114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텍스트 개체 틀 4"/>
          <p:cNvSpPr txBox="1">
            <a:spLocks noGrp="1"/>
          </p:cNvSpPr>
          <p:nvPr>
            <p:ph type="body"/>
          </p:nvPr>
        </p:nvSpPr>
        <p:spPr>
          <a:xfrm>
            <a:off x="4645025" y="1535430"/>
            <a:ext cx="404241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6" name="내용 개체 틀 5"/>
          <p:cNvSpPr txBox="1">
            <a:spLocks noGrp="1"/>
          </p:cNvSpPr>
          <p:nvPr>
            <p:ph/>
          </p:nvPr>
        </p:nvSpPr>
        <p:spPr>
          <a:xfrm>
            <a:off x="4645025" y="2174875"/>
            <a:ext cx="404241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날짜 개체 틀 6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바닥글 개체 틀 7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9" name="슬라이드 번호 개체 틀 8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날짜 개체 틀 2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바닥글 개체 틀 3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바닥글 개체 틀 2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9265" cy="116268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3575050" y="273050"/>
            <a:ext cx="5112385" cy="585406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457200" y="1435100"/>
            <a:ext cx="3009265" cy="46920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1792605" y="4800600"/>
            <a:ext cx="5487035" cy="567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그림 개체 틀 2"/>
          <p:cNvSpPr txBox="1">
            <a:spLocks noGrp="1"/>
          </p:cNvSpPr>
          <p:nvPr>
            <p:ph type="pic"/>
          </p:nvPr>
        </p:nvSpPr>
        <p:spPr>
          <a:xfrm>
            <a:off x="1792605" y="612775"/>
            <a:ext cx="5487035" cy="41154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1792605" y="5367655"/>
            <a:ext cx="5487035" cy="8051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 noGrp="1"/>
          </p:cNvSpPr>
          <p:nvPr>
            <p:ph type="title" orient="vert"/>
          </p:nvPr>
        </p:nvSpPr>
        <p:spPr>
          <a:xfrm>
            <a:off x="6629400" y="274955"/>
            <a:ext cx="2058035" cy="585216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274955"/>
            <a:ext cx="6020435" cy="585216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3035" cy="147066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/>
          </p:nvPr>
        </p:nvSpPr>
        <p:spPr>
          <a:xfrm>
            <a:off x="1371600" y="3886200"/>
            <a:ext cx="6401435" cy="17532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r>
              <a:rPr lang="en-US" altLang="ko-KR" sz="32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02191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7020560" y="6579235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5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05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8" name="도형 7"/>
          <p:cNvCxnSpPr/>
          <p:nvPr/>
        </p:nvCxnSpPr>
        <p:spPr>
          <a:xfrm>
            <a:off x="-15875" y="6647815"/>
            <a:ext cx="9160510" cy="635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:/Users/gygs2/AppData/Roaming/PolarisOffice/ETemp/23180_8955640/fImage70256241478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315" y="6533515"/>
            <a:ext cx="804545" cy="260985"/>
          </a:xfrm>
          <a:prstGeom prst="rect">
            <a:avLst/>
          </a:prstGeom>
          <a:noFill/>
        </p:spPr>
      </p:pic>
      <p:cxnSp>
        <p:nvCxnSpPr>
          <p:cNvPr id="11" name="도형 10"/>
          <p:cNvCxnSpPr/>
          <p:nvPr/>
        </p:nvCxnSpPr>
        <p:spPr>
          <a:xfrm flipV="1">
            <a:off x="8244205" y="6647815"/>
            <a:ext cx="635" cy="210820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722630" y="4406900"/>
            <a:ext cx="7773035" cy="136271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1" strike="noStrike" cap="all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722630" y="2907030"/>
            <a:ext cx="7773035" cy="150050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457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648200" y="1600200"/>
            <a:ext cx="4039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535430"/>
            <a:ext cx="404114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457200" y="2174875"/>
            <a:ext cx="404114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텍스트 개체 틀 4"/>
          <p:cNvSpPr txBox="1">
            <a:spLocks noGrp="1"/>
          </p:cNvSpPr>
          <p:nvPr>
            <p:ph type="body"/>
          </p:nvPr>
        </p:nvSpPr>
        <p:spPr>
          <a:xfrm>
            <a:off x="4645025" y="1535430"/>
            <a:ext cx="4042410" cy="64008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Tx/>
              <a:buNone/>
            </a:pPr>
            <a:r>
              <a:rPr lang="en-US" altLang="ko-KR" sz="2400" b="1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6" name="내용 개체 틀 5"/>
          <p:cNvSpPr txBox="1">
            <a:spLocks noGrp="1"/>
          </p:cNvSpPr>
          <p:nvPr>
            <p:ph/>
          </p:nvPr>
        </p:nvSpPr>
        <p:spPr>
          <a:xfrm>
            <a:off x="4645025" y="2174875"/>
            <a:ext cx="4042410" cy="3952239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16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날짜 개체 틀 6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바닥글 개체 틀 7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9" name="슬라이드 번호 개체 틀 8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날짜 개체 틀 2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바닥글 개체 틀 3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바닥글 개체 틀 2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9265" cy="116268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3575050" y="273050"/>
            <a:ext cx="5112385" cy="585406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457200" y="1435100"/>
            <a:ext cx="3009265" cy="46920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1792605" y="4800600"/>
            <a:ext cx="5487035" cy="567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1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그림 개체 틀 2"/>
          <p:cNvSpPr txBox="1">
            <a:spLocks noGrp="1"/>
          </p:cNvSpPr>
          <p:nvPr>
            <p:ph type="pic"/>
          </p:nvPr>
        </p:nvSpPr>
        <p:spPr>
          <a:xfrm>
            <a:off x="1792605" y="612775"/>
            <a:ext cx="5487035" cy="41154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1792605" y="5367655"/>
            <a:ext cx="5487035" cy="8051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 noGrp="1"/>
          </p:cNvSpPr>
          <p:nvPr>
            <p:ph type="title" orient="vert"/>
          </p:nvPr>
        </p:nvSpPr>
        <p:spPr>
          <a:xfrm>
            <a:off x="6629400" y="274955"/>
            <a:ext cx="2058035" cy="585216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457200" y="274955"/>
            <a:ext cx="6020435" cy="585216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43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538" y="273051"/>
            <a:ext cx="511126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00843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086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.xml"/><Relationship Id="rId3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9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1.xml"/><Relationship Id="rId7" Type="http://schemas.openxmlformats.org/officeDocument/2006/relationships/slideLayout" Target="../slideLayouts/slideLayout85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0.xml"/><Relationship Id="rId1" Type="http://schemas.openxmlformats.org/officeDocument/2006/relationships/slideLayout" Target="../slideLayouts/slideLayout79.xml"/><Relationship Id="rId6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9.xml"/><Relationship Id="rId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88.xml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0" y="0"/>
            <a:ext cx="9144000" cy="981075"/>
          </a:xfrm>
          <a:prstGeom prst="rect">
            <a:avLst/>
          </a:prstGeom>
          <a:gradFill rotWithShape="1">
            <a:gsLst>
              <a:gs pos="0">
                <a:srgbClr val="004386">
                  <a:gamma/>
                  <a:shade val="86275"/>
                  <a:invGamma/>
                </a:srgbClr>
              </a:gs>
              <a:gs pos="100000">
                <a:srgbClr val="004386">
                  <a:alpha val="70000"/>
                </a:srgbClr>
              </a:gs>
            </a:gsLst>
            <a:lin ang="0" scaled="1"/>
          </a:gradFill>
          <a:ln w="317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955"/>
            <a:ext cx="8229600" cy="490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7500" y="1125855"/>
            <a:ext cx="8642350" cy="511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502025" y="6453505"/>
            <a:ext cx="213360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400" b="1">
                <a:effectLst/>
                <a:latin typeface="맑은 고딕" pitchFamily="50" charset="-127"/>
                <a:ea typeface="맑은 고딕" pitchFamily="50" charset="-127"/>
              </a:defRPr>
            </a:lvl1pPr>
          </a:lstStyle>
          <a:p>
            <a:fld id="{A2F537A7-7280-4512-A20E-70ABCB7F63C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248400" y="0"/>
            <a:ext cx="289560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fontAlgn="auto" hangingPunct="0">
              <a:spcBef>
                <a:spcPts val="0"/>
              </a:spcBef>
              <a:spcAft>
                <a:spcPts val="0"/>
              </a:spcAft>
              <a:defRPr kumimoji="0" sz="1000" b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맑은 고딕" pitchFamily="50" charset="-127"/>
                <a:ea typeface="맑은 고딕" pitchFamily="50" charset="-127"/>
              </a:defRPr>
            </a:lvl1pPr>
          </a:lstStyle>
          <a:p>
            <a:endParaRPr lang="ko-KR" altLang="en-US"/>
          </a:p>
        </p:txBody>
      </p:sp>
      <p:pic>
        <p:nvPicPr>
          <p:cNvPr id="8202" name="그림 9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695" y="6501130"/>
            <a:ext cx="792480" cy="277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34" r:id="rId1"/>
    <p:sldLayoutId id="2147484435" r:id="rId2"/>
    <p:sldLayoutId id="2147484436" r:id="rId3"/>
    <p:sldLayoutId id="2147484437" r:id="rId4"/>
    <p:sldLayoutId id="2147484438" r:id="rId5"/>
    <p:sldLayoutId id="2147484439" r:id="rId6"/>
    <p:sldLayoutId id="2147484440" r:id="rId7"/>
    <p:sldLayoutId id="2147484441" r:id="rId8"/>
    <p:sldLayoutId id="2147484442" r:id="rId9"/>
    <p:sldLayoutId id="2147484443" r:id="rId10"/>
    <p:sldLayoutId id="2147484444" r:id="rId11"/>
    <p:sldLayoutId id="2147484445" r:id="rId12"/>
  </p:sldLayoutIdLst>
  <p:hf hdr="0" ft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32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맑은 고딕" pitchFamily="50" charset="-127"/>
          <a:ea typeface="맑은 고딕" pitchFamily="50" charset="-127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32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맑은 고딕" pitchFamily="50" charset="-127"/>
          <a:ea typeface="맑은 고딕" pitchFamily="50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32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맑은 고딕" pitchFamily="50" charset="-127"/>
          <a:ea typeface="맑은 고딕" pitchFamily="50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32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맑은 고딕" pitchFamily="50" charset="-127"/>
          <a:ea typeface="맑은 고딕" pitchFamily="50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32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맑은 고딕" pitchFamily="50" charset="-127"/>
          <a:ea typeface="맑은 고딕" pitchFamily="50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HY헤드라인M" pitchFamily="18" charset="-127"/>
          <a:ea typeface="HY헤드라인M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HY헤드라인M" pitchFamily="18" charset="-127"/>
          <a:ea typeface="HY헤드라인M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HY헤드라인M" pitchFamily="18" charset="-127"/>
          <a:ea typeface="HY헤드라인M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HY헤드라인M" pitchFamily="18" charset="-127"/>
          <a:ea typeface="HY헤드라인M" pitchFamily="18" charset="-127"/>
        </a:defRPr>
      </a:lvl9pPr>
    </p:titleStyle>
    <p:bodyStyle>
      <a:lvl1pPr marL="265113" indent="-265113" algn="l" rtl="0" eaLnBrk="1" fontAlgn="base" latinLnBrk="1" hangingPunct="1">
        <a:spcBef>
          <a:spcPct val="20000"/>
        </a:spcBef>
        <a:spcAft>
          <a:spcPct val="0"/>
        </a:spcAft>
        <a:buChar char="•"/>
        <a:defRPr kumimoji="1" sz="2400" b="1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628650" indent="-184150" algn="l" rtl="0" eaLnBrk="1" fontAlgn="base" latinLnBrk="1" hangingPunct="1">
        <a:spcBef>
          <a:spcPct val="20000"/>
        </a:spcBef>
        <a:spcAft>
          <a:spcPct val="0"/>
        </a:spcAft>
        <a:buChar char="–"/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marL="982663" indent="-174625" algn="l" rtl="0" eaLnBrk="1" fontAlgn="base" latinLnBrk="1" hangingPunct="1">
        <a:spcBef>
          <a:spcPct val="20000"/>
        </a:spcBef>
        <a:spcAft>
          <a:spcPct val="0"/>
        </a:spcAft>
        <a:buChar char="•"/>
        <a:defRPr kumimoji="1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marL="1339850" indent="-177800" algn="l" rtl="0" eaLnBrk="1" fontAlgn="base" latinLnBrk="1" hangingPunct="1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marL="1700213" indent="-176213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16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hf hdr="0" ftr="0" dt="0"/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•"/>
        <a:defRPr lang="ko-KR" sz="2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  <p:sldLayoutId id="2147483901" r:id="rId2"/>
    <p:sldLayoutId id="2147483902" r:id="rId3"/>
    <p:sldLayoutId id="2147483903" r:id="rId4"/>
    <p:sldLayoutId id="2147483904" r:id="rId5"/>
    <p:sldLayoutId id="2147483905" r:id="rId6"/>
    <p:sldLayoutId id="2147483906" r:id="rId7"/>
    <p:sldLayoutId id="2147483907" r:id="rId8"/>
    <p:sldLayoutId id="2147483908" r:id="rId9"/>
    <p:sldLayoutId id="2147483909" r:id="rId10"/>
    <p:sldLayoutId id="2147483910" r:id="rId11"/>
  </p:sldLayoutIdLst>
  <p:hf hdr="0" ftr="0" dt="0"/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•"/>
        <a:defRPr lang="ko-KR" sz="2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12" r:id="rId2"/>
    <p:sldLayoutId id="2147483913" r:id="rId3"/>
    <p:sldLayoutId id="2147483914" r:id="rId4"/>
    <p:sldLayoutId id="2147483915" r:id="rId5"/>
    <p:sldLayoutId id="2147483916" r:id="rId6"/>
    <p:sldLayoutId id="2147483917" r:id="rId7"/>
    <p:sldLayoutId id="2147483918" r:id="rId8"/>
    <p:sldLayoutId id="2147483919" r:id="rId9"/>
    <p:sldLayoutId id="2147483920" r:id="rId10"/>
    <p:sldLayoutId id="2147483921" r:id="rId11"/>
  </p:sldLayoutIdLst>
  <p:hf hdr="0" ftr="0" dt="0"/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•"/>
        <a:defRPr lang="ko-KR" sz="2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2" r:id="rId1"/>
    <p:sldLayoutId id="2147483923" r:id="rId2"/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</p:sldLayoutIdLst>
  <p:hf hdr="0" ftr="0" dt="0"/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•"/>
        <a:defRPr lang="ko-KR" sz="2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hf hdr="0" ftr="0" dt="0"/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•"/>
        <a:defRPr lang="ko-KR" sz="2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hdr="0" ftr="0" dt="0"/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•"/>
        <a:defRPr lang="ko-KR" sz="2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457200" y="274955"/>
            <a:ext cx="8230235" cy="114363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457200" y="1600200"/>
            <a:ext cx="8230235" cy="45269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strike="noStrike" cap="none" dirty="0"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742950" indent="-285750" algn="l" defTabSz="9144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800" b="0" strike="noStrike" cap="none" dirty="0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defTabSz="9144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–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defTabSz="91440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»"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457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3124200" y="6356350"/>
            <a:ext cx="2896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6553200" y="6356350"/>
            <a:ext cx="21342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</p:sldLayoutIdLst>
  <p:hf hdr="0" ftr="0" dt="0"/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•"/>
        <a:defRPr lang="ko-KR" sz="2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2F91B203-815F-4D6D-A655-2DF0078F06E6}"/>
              </a:ext>
            </a:extLst>
          </p:cNvPr>
          <p:cNvSpPr/>
          <p:nvPr/>
        </p:nvSpPr>
        <p:spPr bwMode="auto">
          <a:xfrm>
            <a:off x="0" y="3141980"/>
            <a:ext cx="9144000" cy="223123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3D2CD9DD-BF69-489C-93D9-C1EC5BD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41980"/>
            <a:ext cx="9118155" cy="937260"/>
          </a:xfrm>
        </p:spPr>
        <p:txBody>
          <a:bodyPr vert="horz" wrap="square" lIns="91440" tIns="45720" rIns="91440" bIns="45720" numCol="1" anchor="ctr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ko-KR" sz="3900" b="1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B7- OP-AMP</a:t>
            </a:r>
            <a:r>
              <a:rPr lang="ko-KR" altLang="en-US" sz="3900" b="1" dirty="0" err="1">
                <a:solidFill>
                  <a:schemeClr val="tx1"/>
                </a:solidFill>
                <a:latin typeface="맑은 고딕" charset="0"/>
                <a:ea typeface="맑은 고딕" charset="0"/>
              </a:rPr>
              <a:t>를이용한기본증폭</a:t>
            </a:r>
            <a:r>
              <a:rPr lang="en-US" altLang="ko-KR" sz="3900" b="1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[1]</a:t>
            </a:r>
            <a:endParaRPr lang="ko-KR" altLang="en-US" sz="3900" b="1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Text Box 4">
            <a:extLst>
              <a:ext uri="{FF2B5EF4-FFF2-40B4-BE49-F238E27FC236}">
                <a16:creationId xmlns:a16="http://schemas.microsoft.com/office/drawing/2014/main" id="{053CFDA5-F7CD-4EC5-ACA4-DEC930D0AB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94874" y="4149080"/>
            <a:ext cx="5423281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lang="ko-KR" altLang="en-US" sz="2400" dirty="0">
                <a:latin typeface="맑은 고딕" pitchFamily="50" charset="-127"/>
                <a:ea typeface="맑은 고딕" pitchFamily="50" charset="-127"/>
              </a:rPr>
              <a:t>인하대학교 정보통신공학과</a:t>
            </a:r>
          </a:p>
          <a:p>
            <a:pPr algn="ctr" eaLnBrk="1" hangingPunct="1"/>
            <a:r>
              <a:rPr lang="en-US" altLang="ko-KR" sz="2400" dirty="0">
                <a:latin typeface="맑은 고딕" pitchFamily="50" charset="-127"/>
                <a:ea typeface="맑은 고딕" pitchFamily="50" charset="-127"/>
              </a:rPr>
              <a:t>2019</a:t>
            </a:r>
            <a:r>
              <a:rPr lang="ko-KR" altLang="en-US" sz="2400" dirty="0">
                <a:latin typeface="맑은 고딕" pitchFamily="50" charset="-127"/>
                <a:ea typeface="맑은 고딕" pitchFamily="50" charset="-127"/>
              </a:rPr>
              <a:t>년 </a:t>
            </a:r>
            <a:r>
              <a:rPr lang="en-US" altLang="ko-KR" sz="2400" dirty="0">
                <a:latin typeface="맑은 고딕" pitchFamily="50" charset="-127"/>
                <a:ea typeface="맑은 고딕" pitchFamily="50" charset="-127"/>
              </a:rPr>
              <a:t>2</a:t>
            </a:r>
            <a:r>
              <a:rPr lang="ko-KR" altLang="en-US" sz="2400" dirty="0">
                <a:latin typeface="맑은 고딕" pitchFamily="50" charset="-127"/>
                <a:ea typeface="맑은 고딕" pitchFamily="50" charset="-127"/>
              </a:rPr>
              <a:t>학기 정보통신기초설계실습</a:t>
            </a:r>
            <a:r>
              <a:rPr lang="en-US" altLang="ko-KR" sz="2400" dirty="0">
                <a:latin typeface="맑은 고딕" pitchFamily="50" charset="-127"/>
                <a:ea typeface="맑은 고딕" pitchFamily="50" charset="-127"/>
              </a:rPr>
              <a:t>2</a:t>
            </a:r>
          </a:p>
          <a:p>
            <a:pPr algn="ctr" eaLnBrk="1" hangingPunct="1"/>
            <a:r>
              <a:rPr lang="en-US" altLang="ko-KR" sz="2400" dirty="0">
                <a:latin typeface="맑은 고딕" pitchFamily="50" charset="-127"/>
                <a:ea typeface="맑은 고딕" pitchFamily="50" charset="-127"/>
              </a:rPr>
              <a:t>( ICE2007 - 002/003/004/005 </a:t>
            </a:r>
            <a:r>
              <a:rPr lang="ko-KR" altLang="en-US" sz="2400" dirty="0">
                <a:latin typeface="맑은 고딕" pitchFamily="50" charset="-127"/>
                <a:ea typeface="맑은 고딕" pitchFamily="50" charset="-127"/>
              </a:rPr>
              <a:t>분반 </a:t>
            </a:r>
            <a:r>
              <a:rPr lang="en-US" altLang="ko-KR" sz="2400" dirty="0">
                <a:latin typeface="맑은 고딕" pitchFamily="50" charset="-127"/>
                <a:ea typeface="맑은 고딕" pitchFamily="50" charset="-127"/>
              </a:rPr>
              <a:t>)</a:t>
            </a:r>
            <a:endParaRPr lang="ko-KR" altLang="en-US" sz="2400" dirty="0"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E0533FD-D4B8-4342-A5F9-CC39AE4FA49F}"/>
              </a:ext>
            </a:extLst>
          </p:cNvPr>
          <p:cNvSpPr/>
          <p:nvPr/>
        </p:nvSpPr>
        <p:spPr bwMode="auto">
          <a:xfrm>
            <a:off x="-46541" y="0"/>
            <a:ext cx="9144000" cy="98072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굴림" pitchFamily="50" charset="-127"/>
              <a:ea typeface="굴림" pitchFamily="50" charset="-127"/>
              <a:cs typeface="+mn-cs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732" y="176331"/>
            <a:ext cx="4468108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반전 증폭기 </a:t>
            </a:r>
            <a:r>
              <a:rPr lang="en-US" altLang="ko-KR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 Gain</a:t>
            </a:r>
            <a:endParaRPr sz="3400" dirty="0">
              <a:solidFill>
                <a:schemeClr val="tx1"/>
              </a:solidFill>
              <a:latin typeface="HY헤드라인M"/>
              <a:cs typeface="HY헤드라인M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9FA9F-E65D-4E15-9097-788FDC47C6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F537A7-7280-4512-A20E-70ABCB7F63CC}" type="slidenum">
              <a:rPr kumimoji="0" lang="ko-KR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FAB7EDD4-1D33-4290-911F-F30007ED54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11949" y="912120"/>
                <a:ext cx="9264469" cy="355071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키르히호프의 법칙</a:t>
                </a:r>
                <a:r>
                  <a:rPr kumimoji="0" lang="en-US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, </a:t>
                </a:r>
                <a:r>
                  <a:rPr lang="en-US" altLang="ko-KR" sz="2000" dirty="0">
                    <a:solidFill>
                      <a:srgbClr val="000000"/>
                    </a:solidFill>
                    <a:latin typeface="바탕" panose="02030600000101010101" pitchFamily="18" charset="-127"/>
                    <a:ea typeface="바탕" panose="02030600000101010101" pitchFamily="18" charset="-127"/>
                  </a:rPr>
                  <a:t>OP-AMP </a:t>
                </a: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입력 임피던스가 </a:t>
                </a:r>
                <a:r>
                  <a:rPr kumimoji="0" lang="ko-KR" altLang="en-US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∞이므로</a:t>
                </a: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 </a:t>
                </a:r>
                <a:r>
                  <a:rPr kumimoji="0" lang="ko-KR" altLang="ko-KR" sz="2000" b="0" i="1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I</a:t>
                </a:r>
                <a:r>
                  <a:rPr kumimoji="0" lang="ko-KR" altLang="ko-KR" sz="2000" b="0" i="1" u="none" strike="noStrike" cap="none" normalizeH="0" baseline="-3000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i</a:t>
                </a: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 = </a:t>
                </a:r>
                <a:r>
                  <a:rPr kumimoji="0" lang="ko-KR" altLang="ko-KR" sz="2000" b="0" i="1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I</a:t>
                </a:r>
                <a:r>
                  <a:rPr kumimoji="0" lang="ko-KR" altLang="ko-KR" sz="2000" b="0" i="1" u="none" strike="noStrike" cap="none" normalizeH="0" baseline="-3000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f</a:t>
                </a: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 </a:t>
                </a:r>
                <a:r>
                  <a:rPr kumimoji="0" lang="en-US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 </a:t>
                </a:r>
                <a:r>
                  <a:rPr kumimoji="0" lang="ko-KR" altLang="en-US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적용</a:t>
                </a: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,</a:t>
                </a:r>
                <a:endParaRPr kumimoji="0" lang="en-US" altLang="ko-KR" sz="2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바탕" panose="02030600000101010101" pitchFamily="18" charset="-127"/>
                  <a:ea typeface="바탕" panose="02030600000101010101" pitchFamily="18" charset="-127"/>
                </a:endParaRPr>
              </a:p>
              <a:p>
                <a:pPr lv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ko-KR" sz="3600" dirty="0">
                    <a:solidFill>
                      <a:srgbClr val="000000"/>
                    </a:solidFill>
                    <a:latin typeface="바탕" panose="02030600000101010101" pitchFamily="18" charset="-127"/>
                    <a:ea typeface="바탕" panose="02030600000101010101" pitchFamily="18" charset="-127"/>
                  </a:rPr>
                  <a:t>     </a:t>
                </a:r>
                <a:r>
                  <a:rPr kumimoji="0" lang="ko-KR" altLang="ko-KR" sz="36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altLang="ko-KR" sz="3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</m:ctrlPr>
                      </m:sSubPr>
                      <m:e>
                        <m:r>
                          <a:rPr kumimoji="0" lang="en-US" altLang="ko-KR" sz="3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𝐼</m:t>
                        </m:r>
                      </m:e>
                      <m:sub>
                        <m:r>
                          <a:rPr kumimoji="0" lang="en-US" altLang="ko-KR" sz="3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𝑖</m:t>
                        </m:r>
                      </m:sub>
                    </m:sSub>
                    <m:r>
                      <a:rPr kumimoji="0" lang="en-US" altLang="ko-KR" sz="36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바탕" panose="02030600000101010101" pitchFamily="18" charset="-127"/>
                      </a:rPr>
                      <m:t>= </m:t>
                    </m:r>
                    <m:f>
                      <m:fPr>
                        <m:ctrlPr>
                          <a:rPr kumimoji="0" lang="en-US" altLang="ko-KR" sz="3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kumimoji="0" lang="en-US" altLang="ko-KR" sz="36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</m:ctrlPr>
                          </m:sSubPr>
                          <m:e>
                            <m:r>
                              <a:rPr kumimoji="0" lang="en-US" altLang="ko-KR" sz="36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𝑣</m:t>
                            </m:r>
                          </m:e>
                          <m:sub>
                            <m:r>
                              <a:rPr kumimoji="0" lang="en-US" altLang="ko-KR" sz="3600" b="0" i="1" u="none" strike="noStrike" cap="none" normalizeH="0" baseline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𝑖</m:t>
                            </m:r>
                          </m:sub>
                        </m:sSub>
                        <m:r>
                          <a:rPr kumimoji="0" lang="en-US" altLang="ko-KR" sz="3600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 −</m:t>
                        </m:r>
                        <m:sSub>
                          <m:sSubPr>
                            <m:ctrlPr>
                              <a:rPr lang="en-US" altLang="ko-KR" sz="3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36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ko-KR" sz="36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ko-KR" sz="3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36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ko-KR" sz="36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kumimoji="0" lang="en-US" altLang="ko-KR" sz="36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바탕" panose="02030600000101010101" pitchFamily="18" charset="-127"/>
                      </a:rPr>
                      <m:t> </m:t>
                    </m:r>
                  </m:oMath>
                </a14:m>
                <a:r>
                  <a:rPr kumimoji="0" lang="en-US" altLang="ko-KR" sz="36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   </a:t>
                </a:r>
                <a:r>
                  <a:rPr kumimoji="0" lang="ko-KR" altLang="ko-KR" sz="36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(</a:t>
                </a:r>
                <a:r>
                  <a:rPr kumimoji="0" lang="en-US" altLang="ko-KR" sz="36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1</a:t>
                </a:r>
                <a:r>
                  <a:rPr kumimoji="0" lang="ko-KR" altLang="ko-KR" sz="36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)</a:t>
                </a:r>
                <a:r>
                  <a:rPr kumimoji="0" lang="en-US" altLang="ko-KR" sz="36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, </a:t>
                </a:r>
                <a:r>
                  <a:rPr lang="en-US" altLang="ko-KR" sz="3600" dirty="0">
                    <a:solidFill>
                      <a:srgbClr val="000000"/>
                    </a:solidFill>
                    <a:latin typeface="바탕" panose="02030600000101010101" pitchFamily="18" charset="-127"/>
                    <a:ea typeface="바탕" panose="02030600000101010101" pitchFamily="18" charset="-127"/>
                  </a:rPr>
                  <a:t>	</a:t>
                </a:r>
                <a:r>
                  <a:rPr lang="ko-KR" altLang="ko-KR" sz="3600" dirty="0">
                    <a:solidFill>
                      <a:srgbClr val="000000"/>
                    </a:solidFill>
                    <a:latin typeface="바탕" panose="02030600000101010101" pitchFamily="18" charset="-127"/>
                    <a:ea typeface="바탕" panose="02030600000101010101" pitchFamily="18" charset="-127"/>
                  </a:rPr>
                  <a:t> </a:t>
                </a:r>
                <a:r>
                  <a:rPr lang="en-US" altLang="ko-KR" sz="3600" dirty="0">
                    <a:solidFill>
                      <a:srgbClr val="000000"/>
                    </a:solidFill>
                    <a:latin typeface="바탕" panose="02030600000101010101" pitchFamily="18" charset="-127"/>
                    <a:ea typeface="바탕" panose="02030600000101010101" pitchFamily="18" charset="-127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3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</m:ctrlPr>
                      </m:sSubPr>
                      <m:e>
                        <m:r>
                          <a:rPr lang="en-US" altLang="ko-KR" sz="3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𝐼</m:t>
                        </m:r>
                      </m:e>
                      <m:sub>
                        <m:r>
                          <a:rPr lang="en-US" altLang="ko-KR" sz="3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𝑓</m:t>
                        </m:r>
                      </m:sub>
                    </m:sSub>
                    <m:r>
                      <a:rPr lang="en-US" altLang="ko-KR" sz="360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바탕" panose="02030600000101010101" pitchFamily="18" charset="-127"/>
                      </a:rPr>
                      <m:t>= </m:t>
                    </m:r>
                    <m:f>
                      <m:fPr>
                        <m:ctrlPr>
                          <a:rPr lang="en-US" altLang="ko-KR" sz="3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ko-KR" sz="360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36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ko-KR" sz="36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𝑠</m:t>
                            </m:r>
                          </m:sub>
                        </m:sSub>
                        <m:r>
                          <a:rPr lang="en-US" altLang="ko-KR" sz="3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 −</m:t>
                        </m:r>
                        <m:sSub>
                          <m:sSubPr>
                            <m:ctrlPr>
                              <a:rPr lang="en-US" altLang="ko-KR" sz="3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36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ko-KR" sz="36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𝑜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ko-KR" sz="3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3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ko-KR" sz="36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𝑓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altLang="ko-KR" sz="3600" dirty="0">
                    <a:solidFill>
                      <a:srgbClr val="000000"/>
                    </a:solidFill>
                    <a:latin typeface="바탕" panose="02030600000101010101" pitchFamily="18" charset="-127"/>
                    <a:ea typeface="바탕" panose="02030600000101010101" pitchFamily="18" charset="-127"/>
                  </a:rPr>
                  <a:t>	  </a:t>
                </a:r>
                <a:r>
                  <a:rPr lang="ko-KR" altLang="ko-KR" sz="3600" dirty="0">
                    <a:solidFill>
                      <a:srgbClr val="000000"/>
                    </a:solidFill>
                    <a:latin typeface="바탕" panose="02030600000101010101" pitchFamily="18" charset="-127"/>
                    <a:ea typeface="바탕" panose="02030600000101010101" pitchFamily="18" charset="-127"/>
                  </a:rPr>
                  <a:t>(</a:t>
                </a:r>
                <a:r>
                  <a:rPr lang="en-US" altLang="ko-KR" sz="3600" dirty="0">
                    <a:solidFill>
                      <a:srgbClr val="000000"/>
                    </a:solidFill>
                    <a:latin typeface="바탕" panose="02030600000101010101" pitchFamily="18" charset="-127"/>
                    <a:ea typeface="바탕" panose="02030600000101010101" pitchFamily="18" charset="-127"/>
                  </a:rPr>
                  <a:t>2</a:t>
                </a:r>
                <a:r>
                  <a:rPr lang="ko-KR" altLang="ko-KR" sz="3600" dirty="0">
                    <a:solidFill>
                      <a:srgbClr val="000000"/>
                    </a:solidFill>
                    <a:latin typeface="바탕" panose="02030600000101010101" pitchFamily="18" charset="-127"/>
                    <a:ea typeface="바탕" panose="02030600000101010101" pitchFamily="18" charset="-127"/>
                  </a:rPr>
                  <a:t>)</a:t>
                </a:r>
                <a:endParaRPr lang="en-US" altLang="ko-KR" sz="3600" dirty="0">
                  <a:solidFill>
                    <a:srgbClr val="000000"/>
                  </a:solidFill>
                  <a:latin typeface="바탕" panose="02030600000101010101" pitchFamily="18" charset="-127"/>
                  <a:ea typeface="바탕" panose="02030600000101010101" pitchFamily="18" charset="-127"/>
                </a:endParaRPr>
              </a:p>
              <a:p>
                <a:pPr lv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이고, </a:t>
                </a:r>
                <a:r>
                  <a:rPr kumimoji="0" lang="ko-KR" altLang="ko-KR" sz="2000" b="0" i="0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virtual</a:t>
                </a: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 </a:t>
                </a:r>
                <a:r>
                  <a:rPr kumimoji="0" lang="ko-KR" altLang="ko-KR" sz="2000" b="0" i="0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ground인</a:t>
                </a: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 </a:t>
                </a:r>
                <a:r>
                  <a:rPr kumimoji="0" lang="ko-KR" altLang="ko-KR" sz="2000" b="0" i="0" u="none" strike="noStrike" cap="none" normalizeH="0" baseline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S점의</a:t>
                </a: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 전위 </a:t>
                </a:r>
                <a:r>
                  <a:rPr lang="en-US" altLang="ko-KR" sz="2000" dirty="0">
                    <a:solidFill>
                      <a:srgbClr val="000000"/>
                    </a:solidFill>
                    <a:ea typeface="바탕" panose="02030600000101010101" pitchFamily="18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</m:ctrlPr>
                      </m:sSubPr>
                      <m:e>
                        <m:r>
                          <a:rPr lang="en-US" altLang="ko-KR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𝑣</m:t>
                        </m:r>
                      </m:e>
                      <m:sub>
                        <m:r>
                          <a:rPr lang="en-US" altLang="ko-KR" sz="2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𝑠</m:t>
                        </m:r>
                      </m:sub>
                    </m:sSub>
                    <m:r>
                      <a:rPr lang="en-US" altLang="ko-KR" sz="2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바탕" panose="02030600000101010101" pitchFamily="18" charset="-127"/>
                      </a:rPr>
                      <m:t> </m:t>
                    </m:r>
                  </m:oMath>
                </a14:m>
                <a:r>
                  <a:rPr kumimoji="0" lang="ko-KR" altLang="ko-KR" sz="2000" b="0" i="1" u="none" strike="noStrike" cap="none" normalizeH="0" baseline="-3000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 </a:t>
                </a:r>
                <a:r>
                  <a:rPr kumimoji="0" lang="ko-KR" altLang="ko-KR" sz="20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≅ 0 이므로,</a:t>
                </a:r>
                <a:endParaRPr kumimoji="0" lang="ko-KR" altLang="ko-KR" sz="3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lvl="0" eaLnBrk="0" fontAlgn="base" latinLnBrk="0" hangingPunct="0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ko-KR" sz="3600" dirty="0">
                    <a:solidFill>
                      <a:srgbClr val="000000"/>
                    </a:solidFill>
                    <a:ea typeface="바탕" panose="02030600000101010101" pitchFamily="18" charset="-127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360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</m:ctrlPr>
                      </m:sSubPr>
                      <m:e>
                        <m:r>
                          <a:rPr lang="en-US" altLang="ko-KR" sz="3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𝑣</m:t>
                        </m:r>
                      </m:e>
                      <m:sub>
                        <m:r>
                          <a:rPr lang="en-US" altLang="ko-KR" sz="3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𝑜</m:t>
                        </m:r>
                      </m:sub>
                    </m:sSub>
                    <m:r>
                      <a:rPr lang="en-US" altLang="ko-KR" sz="360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바탕" panose="02030600000101010101" pitchFamily="18" charset="-127"/>
                      </a:rPr>
                      <m:t>= </m:t>
                    </m:r>
                    <m:f>
                      <m:fPr>
                        <m:ctrlPr>
                          <a:rPr lang="en-US" altLang="ko-KR" sz="3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ko-KR" sz="3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3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ko-KR" sz="3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𝑓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ko-KR" sz="3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</m:ctrlPr>
                          </m:sSubPr>
                          <m:e>
                            <m:r>
                              <a:rPr lang="en-US" altLang="ko-KR" sz="3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ko-KR" sz="3600" b="0" i="1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바탕" panose="02030600000101010101" pitchFamily="18" charset="-127"/>
                              </a:rPr>
                              <m:t>𝑖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altLang="ko-KR" sz="3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</m:ctrlPr>
                      </m:sSubPr>
                      <m:e>
                        <m:r>
                          <a:rPr lang="en-US" altLang="ko-KR" sz="3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𝑣</m:t>
                        </m:r>
                      </m:e>
                      <m:sub>
                        <m:r>
                          <a:rPr lang="en-US" altLang="ko-KR" sz="36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바탕" panose="02030600000101010101" pitchFamily="18" charset="-127"/>
                          </a:rPr>
                          <m:t>𝑖</m:t>
                        </m:r>
                      </m:sub>
                    </m:sSub>
                    <m:r>
                      <a:rPr lang="en-US" altLang="ko-KR" sz="360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바탕" panose="02030600000101010101" pitchFamily="18" charset="-127"/>
                      </a:rPr>
                      <m:t> </m:t>
                    </m:r>
                  </m:oMath>
                </a14:m>
                <a:r>
                  <a:rPr kumimoji="0" lang="en-US" altLang="ko-KR" sz="36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  </a:t>
                </a:r>
                <a:r>
                  <a:rPr kumimoji="0" lang="ko-KR" altLang="ko-KR" sz="36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(</a:t>
                </a:r>
                <a:r>
                  <a:rPr kumimoji="0" lang="en-US" altLang="ko-KR" sz="36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3</a:t>
                </a:r>
                <a:r>
                  <a:rPr kumimoji="0" lang="ko-KR" altLang="ko-KR" sz="36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바탕" panose="02030600000101010101" pitchFamily="18" charset="-127"/>
                    <a:ea typeface="바탕" panose="02030600000101010101" pitchFamily="18" charset="-127"/>
                  </a:rPr>
                  <a:t>)</a:t>
                </a:r>
              </a:p>
            </p:txBody>
          </p:sp>
        </mc:Choice>
        <mc:Fallback xmlns=""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FAB7EDD4-1D33-4290-911F-F30007ED542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-11949" y="912120"/>
                <a:ext cx="9264469" cy="3550716"/>
              </a:xfrm>
              <a:prstGeom prst="rect">
                <a:avLst/>
              </a:prstGeom>
              <a:blipFill>
                <a:blip r:embed="rId2"/>
                <a:stretch>
                  <a:fillRect l="-65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5C4D977D-50CE-4C2E-BF26-BCE11F954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005064"/>
            <a:ext cx="4392488" cy="2462779"/>
          </a:xfrm>
          <a:prstGeom prst="rect">
            <a:avLst/>
          </a:prstGeom>
          <a:noFill/>
          <a:ln w="1905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EA4B7F-70DD-409E-955D-B92C71370B01}"/>
              </a:ext>
            </a:extLst>
          </p:cNvPr>
          <p:cNvSpPr txBox="1"/>
          <p:nvPr/>
        </p:nvSpPr>
        <p:spPr>
          <a:xfrm>
            <a:off x="6660232" y="3645024"/>
            <a:ext cx="2393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그림 </a:t>
            </a:r>
            <a:r>
              <a:rPr lang="en-US" altLang="ko-KR" dirty="0"/>
              <a:t>5-1 </a:t>
            </a:r>
            <a:r>
              <a:rPr lang="ko-KR" altLang="en-US" dirty="0"/>
              <a:t>반전 증폭기</a:t>
            </a:r>
          </a:p>
        </p:txBody>
      </p:sp>
    </p:spTree>
    <p:extLst>
      <p:ext uri="{BB962C8B-B14F-4D97-AF65-F5344CB8AC3E}">
        <p14:creationId xmlns:p14="http://schemas.microsoft.com/office/powerpoint/2010/main" val="250074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E0533FD-D4B8-4342-A5F9-CC39AE4FA49F}"/>
              </a:ext>
            </a:extLst>
          </p:cNvPr>
          <p:cNvSpPr/>
          <p:nvPr/>
        </p:nvSpPr>
        <p:spPr bwMode="auto">
          <a:xfrm>
            <a:off x="-15696" y="0"/>
            <a:ext cx="9144000" cy="98072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732" y="176331"/>
            <a:ext cx="4994324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실험</a:t>
            </a:r>
            <a:r>
              <a:rPr lang="en-US" altLang="ko-KR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 : </a:t>
            </a:r>
            <a:r>
              <a:rPr lang="ko-KR" altLang="en-US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반전 증폭기</a:t>
            </a:r>
            <a:r>
              <a:rPr lang="en-US" altLang="ko-KR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(1)</a:t>
            </a:r>
            <a:endParaRPr sz="3400" dirty="0">
              <a:solidFill>
                <a:schemeClr val="tx1"/>
              </a:solidFill>
              <a:latin typeface="HY헤드라인M"/>
              <a:cs typeface="HY헤드라인M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9FA9F-E65D-4E15-9097-788FDC47C6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37A7-7280-4512-A20E-70ABCB7F63CC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C5BD25F-70F3-4266-A507-DDDFA2A7AFEB}"/>
              </a:ext>
            </a:extLst>
          </p:cNvPr>
          <p:cNvSpPr/>
          <p:nvPr/>
        </p:nvSpPr>
        <p:spPr>
          <a:xfrm>
            <a:off x="28064" y="980728"/>
            <a:ext cx="4454025" cy="5440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그림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5-2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의 회로를 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구성하시오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</a:p>
          <a:p>
            <a:pPr marL="34290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i="1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R</a:t>
            </a:r>
            <a:r>
              <a:rPr lang="en-US" altLang="ko-KR" i="1" baseline="-250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F 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= </a:t>
            </a:r>
            <a:r>
              <a:rPr lang="en-US" altLang="ko-KR" i="1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R</a:t>
            </a:r>
            <a:r>
              <a:rPr lang="en-US" altLang="ko-KR" i="1" baseline="-250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R 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= 10 </a:t>
            </a:r>
            <a:r>
              <a:rPr lang="en-US" altLang="ko-KR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kΩ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으로 하고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스위치 </a:t>
            </a:r>
            <a:r>
              <a:rPr lang="en-US" altLang="ko-KR" i="1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S</a:t>
            </a:r>
            <a:r>
              <a:rPr lang="en-US" altLang="ko-KR" i="1" baseline="-250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1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과 </a:t>
            </a:r>
            <a:r>
              <a:rPr lang="en-US" altLang="ko-KR" i="1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S</a:t>
            </a:r>
            <a:r>
              <a:rPr lang="en-US" altLang="ko-KR" i="1" baseline="-250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를 연 상태에서 전원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 V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를 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연결하시오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교류 입력은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1 kHz, 1V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로 설정하고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OP Amp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의 출력을 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오실로스코우프로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 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관측하시오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스위치 </a:t>
            </a:r>
            <a:r>
              <a:rPr lang="en-US" altLang="ko-KR" i="1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S</a:t>
            </a:r>
            <a:r>
              <a:rPr lang="en-US" altLang="ko-KR" i="1" baseline="-250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1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과 </a:t>
            </a:r>
            <a:r>
              <a:rPr lang="en-US" altLang="ko-KR" i="1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S</a:t>
            </a:r>
            <a:r>
              <a:rPr lang="en-US" altLang="ko-KR" i="1" baseline="-250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를 닫아 회로를 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작동시키시오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dirty="0">
              <a:solidFill>
                <a:srgbClr val="000000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※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주 의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사 항</a:t>
            </a:r>
            <a:endParaRPr lang="en-US" altLang="ko-KR" dirty="0">
              <a:solidFill>
                <a:srgbClr val="000000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800100" lvl="1" indent="-342900" algn="just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 err="1"/>
              <a:t>양전원</a:t>
            </a:r>
            <a:r>
              <a:rPr lang="en-US" altLang="ko-KR" dirty="0"/>
              <a:t>(Bi-polar)</a:t>
            </a:r>
            <a:r>
              <a:rPr lang="ko-KR" altLang="en-US" dirty="0"/>
              <a:t> 결선 방법</a:t>
            </a:r>
            <a:endParaRPr lang="en-US" altLang="ko-KR" dirty="0"/>
          </a:p>
          <a:p>
            <a:pPr marL="800100" lvl="1" indent="-342900" algn="just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 err="1"/>
              <a:t>전쇼트</a:t>
            </a:r>
            <a:r>
              <a:rPr lang="en-US" altLang="ko-KR" dirty="0"/>
              <a:t>(</a:t>
            </a:r>
            <a:r>
              <a:rPr lang="ko-KR" altLang="en-US" dirty="0"/>
              <a:t> </a:t>
            </a:r>
            <a:r>
              <a:rPr lang="en-US" altLang="ko-KR" dirty="0"/>
              <a:t>Short ) / </a:t>
            </a:r>
            <a:r>
              <a:rPr lang="ko-KR" altLang="en-US" dirty="0"/>
              <a:t>과전류 주의</a:t>
            </a:r>
            <a:endParaRPr lang="en-US" altLang="ko-KR" dirty="0"/>
          </a:p>
          <a:p>
            <a:pPr marL="800100" lvl="1" indent="-342900" algn="just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/>
              <a:t>신호발생기 및 </a:t>
            </a:r>
            <a:r>
              <a:rPr lang="en-US" altLang="ko-KR" dirty="0"/>
              <a:t>Scope</a:t>
            </a:r>
            <a:r>
              <a:rPr lang="ko-KR" altLang="en-US" dirty="0"/>
              <a:t>의</a:t>
            </a:r>
            <a:endParaRPr lang="en-US" altLang="ko-KR" dirty="0"/>
          </a:p>
          <a:p>
            <a:pPr lvl="2" algn="just">
              <a:lnSpc>
                <a:spcPct val="150000"/>
              </a:lnSpc>
            </a:pPr>
            <a:r>
              <a:rPr lang="en-US" altLang="ko-KR" dirty="0"/>
              <a:t>Probe </a:t>
            </a:r>
            <a:r>
              <a:rPr lang="ko-KR" altLang="en-US" dirty="0" err="1"/>
              <a:t>연결시</a:t>
            </a:r>
            <a:r>
              <a:rPr lang="en-US" altLang="ko-KR" dirty="0"/>
              <a:t> </a:t>
            </a:r>
            <a:r>
              <a:rPr lang="ko-KR" altLang="en-US" dirty="0"/>
              <a:t>극성 주의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1FB5C9B-90A5-4478-8B91-058247CF4B36}"/>
              </a:ext>
            </a:extLst>
          </p:cNvPr>
          <p:cNvSpPr/>
          <p:nvPr/>
        </p:nvSpPr>
        <p:spPr>
          <a:xfrm>
            <a:off x="5796136" y="1052736"/>
            <a:ext cx="22974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그림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5-2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반전 회로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7239AFD-6799-43FE-957F-4058DBC36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88" y="4145743"/>
            <a:ext cx="3048000" cy="212407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B12DBDF-C64F-4419-842F-F6EFDD894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3" y="1445392"/>
            <a:ext cx="4194368" cy="241164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4C2A6094-5F49-4B72-9E2F-5C5E250E3E8A}"/>
              </a:ext>
            </a:extLst>
          </p:cNvPr>
          <p:cNvSpPr/>
          <p:nvPr/>
        </p:nvSpPr>
        <p:spPr>
          <a:xfrm>
            <a:off x="6068341" y="6256608"/>
            <a:ext cx="15600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LM358</a:t>
            </a:r>
            <a:r>
              <a:rPr lang="ko-KR" altLang="en-US" sz="1400" b="1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핀배치도</a:t>
            </a:r>
            <a:endParaRPr lang="ko-KR" altLang="en-US" sz="14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E0533FD-D4B8-4342-A5F9-CC39AE4FA49F}"/>
              </a:ext>
            </a:extLst>
          </p:cNvPr>
          <p:cNvSpPr/>
          <p:nvPr/>
        </p:nvSpPr>
        <p:spPr bwMode="auto">
          <a:xfrm>
            <a:off x="-15696" y="0"/>
            <a:ext cx="9144000" cy="98072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732" y="176331"/>
            <a:ext cx="5642396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실험</a:t>
            </a:r>
            <a:r>
              <a:rPr lang="en-US" altLang="ko-KR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 : </a:t>
            </a:r>
            <a:r>
              <a:rPr lang="ko-KR" altLang="en-US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반전 증폭기</a:t>
            </a:r>
            <a:r>
              <a:rPr lang="en-US" altLang="ko-KR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(2)</a:t>
            </a:r>
            <a:endParaRPr sz="3400" dirty="0">
              <a:solidFill>
                <a:schemeClr val="tx1"/>
              </a:solidFill>
              <a:latin typeface="HY헤드라인M"/>
              <a:cs typeface="HY헤드라인M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9FA9F-E65D-4E15-9097-788FDC47C6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382950" y="6334480"/>
            <a:ext cx="2133600" cy="260350"/>
          </a:xfrm>
        </p:spPr>
        <p:txBody>
          <a:bodyPr/>
          <a:lstStyle/>
          <a:p>
            <a:fld id="{A2F537A7-7280-4512-A20E-70ABCB7F63CC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829E659-8B5C-4EE5-A747-1031FB631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1329449"/>
            <a:ext cx="7164288" cy="4514845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DD52E0D5-0DD2-4E34-8633-636F7B50DC33}"/>
              </a:ext>
            </a:extLst>
          </p:cNvPr>
          <p:cNvGrpSpPr/>
          <p:nvPr/>
        </p:nvGrpSpPr>
        <p:grpSpPr>
          <a:xfrm>
            <a:off x="2843442" y="6204358"/>
            <a:ext cx="594249" cy="609018"/>
            <a:chOff x="755576" y="6156426"/>
            <a:chExt cx="594249" cy="60901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66E56636-5DD4-4860-91CF-06239C07B998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4AADD47-7902-4FD6-BE69-098DC24414BC}"/>
                </a:ext>
              </a:extLst>
            </p:cNvPr>
            <p:cNvSpPr txBox="1"/>
            <p:nvPr/>
          </p:nvSpPr>
          <p:spPr>
            <a:xfrm>
              <a:off x="755576" y="6294415"/>
              <a:ext cx="546945" cy="338554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-5V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D84D2D3-DDFD-4BB9-9CF9-79C9083A3DFE}"/>
              </a:ext>
            </a:extLst>
          </p:cNvPr>
          <p:cNvGrpSpPr/>
          <p:nvPr/>
        </p:nvGrpSpPr>
        <p:grpSpPr>
          <a:xfrm>
            <a:off x="7272453" y="5987943"/>
            <a:ext cx="576064" cy="609018"/>
            <a:chOff x="773761" y="6156426"/>
            <a:chExt cx="576064" cy="60901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466CE442-772B-4A4F-A1B3-270E3EC285E5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BA73981-7AD4-4556-8876-735A06F11F9F}"/>
                </a:ext>
              </a:extLst>
            </p:cNvPr>
            <p:cNvSpPr txBox="1"/>
            <p:nvPr/>
          </p:nvSpPr>
          <p:spPr>
            <a:xfrm>
              <a:off x="842547" y="6294415"/>
              <a:ext cx="420308" cy="338554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5V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BF34172-D503-45D5-8769-18A54241F563}"/>
              </a:ext>
            </a:extLst>
          </p:cNvPr>
          <p:cNvSpPr txBox="1"/>
          <p:nvPr/>
        </p:nvSpPr>
        <p:spPr>
          <a:xfrm>
            <a:off x="5220072" y="6028802"/>
            <a:ext cx="591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GND</a:t>
            </a:r>
            <a:endParaRPr lang="ko-KR" altLang="en-US" sz="1400" b="1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A448F40-47E4-4D0B-B9F2-2FB3559062BA}"/>
              </a:ext>
            </a:extLst>
          </p:cNvPr>
          <p:cNvGrpSpPr/>
          <p:nvPr/>
        </p:nvGrpSpPr>
        <p:grpSpPr>
          <a:xfrm>
            <a:off x="6537291" y="4594597"/>
            <a:ext cx="707245" cy="352513"/>
            <a:chOff x="732594" y="6156426"/>
            <a:chExt cx="645174" cy="609018"/>
          </a:xfrm>
          <a:solidFill>
            <a:schemeClr val="accent5">
              <a:lumMod val="90000"/>
            </a:schemeClr>
          </a:solidFill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B44C12A9-38FD-49F8-8843-E539B3E2013C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grpFill/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CCA10C-3C0A-4A8B-9256-A4E04E7F2FAD}"/>
                </a:ext>
              </a:extLst>
            </p:cNvPr>
            <p:cNvSpPr txBox="1"/>
            <p:nvPr/>
          </p:nvSpPr>
          <p:spPr>
            <a:xfrm>
              <a:off x="732594" y="6159750"/>
              <a:ext cx="645174" cy="58490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5V(B)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EC28323-9D80-46CF-A853-2B2664D85DA2}"/>
              </a:ext>
            </a:extLst>
          </p:cNvPr>
          <p:cNvGrpSpPr/>
          <p:nvPr/>
        </p:nvGrpSpPr>
        <p:grpSpPr>
          <a:xfrm>
            <a:off x="5546783" y="4223558"/>
            <a:ext cx="1203083" cy="352513"/>
            <a:chOff x="732594" y="6156426"/>
            <a:chExt cx="850744" cy="609018"/>
          </a:xfrm>
          <a:solidFill>
            <a:schemeClr val="accent5">
              <a:lumMod val="90000"/>
            </a:schemeClr>
          </a:solidFill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2DE656D-E8F4-4676-92C1-1971CDFC9FEB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grpFill/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9D491CB-EA47-4BC8-B6A5-E5C6A70429F3}"/>
                </a:ext>
              </a:extLst>
            </p:cNvPr>
            <p:cNvSpPr txBox="1"/>
            <p:nvPr/>
          </p:nvSpPr>
          <p:spPr>
            <a:xfrm>
              <a:off x="732594" y="6159753"/>
              <a:ext cx="850744" cy="58490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GND(B)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9EBA72A-C719-415C-9075-7AD2BA95CBDF}"/>
              </a:ext>
            </a:extLst>
          </p:cNvPr>
          <p:cNvGrpSpPr/>
          <p:nvPr/>
        </p:nvGrpSpPr>
        <p:grpSpPr>
          <a:xfrm>
            <a:off x="4648460" y="4287740"/>
            <a:ext cx="768259" cy="352513"/>
            <a:chOff x="732594" y="6156426"/>
            <a:chExt cx="700833" cy="609018"/>
          </a:xfrm>
          <a:solidFill>
            <a:schemeClr val="accent5">
              <a:lumMod val="90000"/>
            </a:schemeClr>
          </a:solidFill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C486FF8F-8895-4DB8-8C30-8AEFE98192C5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grpFill/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03974D-AE7F-4E6B-9802-2F0EF827DE71}"/>
                </a:ext>
              </a:extLst>
            </p:cNvPr>
            <p:cNvSpPr txBox="1"/>
            <p:nvPr/>
          </p:nvSpPr>
          <p:spPr>
            <a:xfrm>
              <a:off x="732594" y="6159750"/>
              <a:ext cx="700833" cy="33855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5V(A)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19475520-A9E0-4105-BA7B-4AFAE0EAFDB7}"/>
              </a:ext>
            </a:extLst>
          </p:cNvPr>
          <p:cNvGrpSpPr/>
          <p:nvPr/>
        </p:nvGrpSpPr>
        <p:grpSpPr>
          <a:xfrm>
            <a:off x="3416245" y="4300121"/>
            <a:ext cx="1203083" cy="352513"/>
            <a:chOff x="732594" y="6156426"/>
            <a:chExt cx="850744" cy="609018"/>
          </a:xfrm>
          <a:solidFill>
            <a:schemeClr val="accent5">
              <a:lumMod val="90000"/>
            </a:schemeClr>
          </a:solidFill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A286019C-A72A-48D8-885E-0A7E6374A314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grpFill/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AF8877D-3EEC-4E3B-B895-AB126EB4B629}"/>
                </a:ext>
              </a:extLst>
            </p:cNvPr>
            <p:cNvSpPr txBox="1"/>
            <p:nvPr/>
          </p:nvSpPr>
          <p:spPr>
            <a:xfrm>
              <a:off x="732594" y="6159750"/>
              <a:ext cx="850744" cy="58490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GND(A)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80A3AEA7-DC1A-4DA6-9B1A-27B09359C8AF}"/>
              </a:ext>
            </a:extLst>
          </p:cNvPr>
          <p:cNvCxnSpPr>
            <a:cxnSpLocks/>
            <a:stCxn id="28" idx="4"/>
            <a:endCxn id="20" idx="1"/>
          </p:cNvCxnSpPr>
          <p:nvPr/>
        </p:nvCxnSpPr>
        <p:spPr bwMode="auto">
          <a:xfrm rot="16200000" flipH="1">
            <a:off x="4343482" y="5306101"/>
            <a:ext cx="1542438" cy="210741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CB0F16A3-C9BB-415B-8FE6-9F2C8ADA1BC1}"/>
              </a:ext>
            </a:extLst>
          </p:cNvPr>
          <p:cNvCxnSpPr>
            <a:cxnSpLocks/>
            <a:stCxn id="25" idx="4"/>
            <a:endCxn id="20" idx="3"/>
          </p:cNvCxnSpPr>
          <p:nvPr/>
        </p:nvCxnSpPr>
        <p:spPr bwMode="auto">
          <a:xfrm rot="5400000">
            <a:off x="5108801" y="5279171"/>
            <a:ext cx="1606620" cy="200420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FD378375-7B18-4365-BC7B-4DA8F0681F59}"/>
              </a:ext>
            </a:extLst>
          </p:cNvPr>
          <p:cNvCxnSpPr>
            <a:cxnSpLocks/>
            <a:stCxn id="23" idx="3"/>
            <a:endCxn id="16" idx="0"/>
          </p:cNvCxnSpPr>
          <p:nvPr/>
        </p:nvCxnSpPr>
        <p:spPr bwMode="auto">
          <a:xfrm>
            <a:off x="7244536" y="4765798"/>
            <a:ext cx="315949" cy="1222145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5F78A23A-4911-40A7-81F1-CE6146EB89E5}"/>
              </a:ext>
            </a:extLst>
          </p:cNvPr>
          <p:cNvCxnSpPr>
            <a:cxnSpLocks/>
            <a:stCxn id="32" idx="1"/>
            <a:endCxn id="13" idx="0"/>
          </p:cNvCxnSpPr>
          <p:nvPr/>
        </p:nvCxnSpPr>
        <p:spPr bwMode="auto">
          <a:xfrm rot="10800000" flipV="1">
            <a:off x="3149659" y="4471322"/>
            <a:ext cx="266586" cy="1733036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49" name="그림 48">
            <a:extLst>
              <a:ext uri="{FF2B5EF4-FFF2-40B4-BE49-F238E27FC236}">
                <a16:creationId xmlns:a16="http://schemas.microsoft.com/office/drawing/2014/main" id="{6B65F970-5D5D-4E0C-980D-33E6C15D8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1196752"/>
            <a:ext cx="2691724" cy="4183084"/>
          </a:xfrm>
          <a:prstGeom prst="rect">
            <a:avLst/>
          </a:prstGeom>
          <a:ln w="28575">
            <a:solidFill>
              <a:schemeClr val="accent5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0" name="직사각형 49">
            <a:extLst>
              <a:ext uri="{FF2B5EF4-FFF2-40B4-BE49-F238E27FC236}">
                <a16:creationId xmlns:a16="http://schemas.microsoft.com/office/drawing/2014/main" id="{64AB358A-EDD0-4AFB-AAEF-C73DC8BD589F}"/>
              </a:ext>
            </a:extLst>
          </p:cNvPr>
          <p:cNvSpPr/>
          <p:nvPr/>
        </p:nvSpPr>
        <p:spPr>
          <a:xfrm>
            <a:off x="3071042" y="980728"/>
            <a:ext cx="4382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그림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5-2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Power Supply ( 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양전원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셋팅 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7200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F16B8EB-5468-4CDE-AF97-5EE7631C9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049828" y="-348253"/>
            <a:ext cx="6144755" cy="824441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9408BC4-7664-4BFE-8F79-D0772C4FE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751964" y="3429322"/>
            <a:ext cx="3189567" cy="3379499"/>
          </a:xfrm>
          <a:prstGeom prst="rect">
            <a:avLst/>
          </a:prstGeom>
          <a:ln w="28575">
            <a:solidFill>
              <a:schemeClr val="accent1"/>
            </a:solidFill>
          </a:ln>
          <a:effectLst>
            <a:outerShdw blurRad="139700" dist="1524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E0533FD-D4B8-4342-A5F9-CC39AE4FA49F}"/>
              </a:ext>
            </a:extLst>
          </p:cNvPr>
          <p:cNvSpPr/>
          <p:nvPr/>
        </p:nvSpPr>
        <p:spPr bwMode="auto">
          <a:xfrm>
            <a:off x="-15696" y="0"/>
            <a:ext cx="9144000" cy="98072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496" y="44624"/>
            <a:ext cx="4468108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실험</a:t>
            </a:r>
            <a:r>
              <a:rPr lang="en-US" altLang="ko-KR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 : </a:t>
            </a:r>
            <a:r>
              <a:rPr lang="ko-KR" altLang="en-US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반전 증폭기</a:t>
            </a:r>
            <a:r>
              <a:rPr lang="en-US" altLang="ko-KR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(3)</a:t>
            </a:r>
            <a:endParaRPr sz="3400" dirty="0">
              <a:solidFill>
                <a:schemeClr val="tx1"/>
              </a:solidFill>
              <a:latin typeface="HY헤드라인M"/>
              <a:cs typeface="HY헤드라인M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9FA9F-E65D-4E15-9097-788FDC47C6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37A7-7280-4512-A20E-70ABCB7F63CC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D432015-F541-4CBF-A40B-C7DEF5178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3117337"/>
            <a:ext cx="1908179" cy="11037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7D8D8DF-39F7-4B7F-9A46-1D277EA608A4}"/>
              </a:ext>
            </a:extLst>
          </p:cNvPr>
          <p:cNvSpPr txBox="1"/>
          <p:nvPr/>
        </p:nvSpPr>
        <p:spPr>
          <a:xfrm>
            <a:off x="3474616" y="5544312"/>
            <a:ext cx="591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GND</a:t>
            </a:r>
            <a:endParaRPr lang="ko-KR" altLang="en-US" sz="1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EB2D40-56E4-4FE0-B156-2EBD77C55524}"/>
              </a:ext>
            </a:extLst>
          </p:cNvPr>
          <p:cNvSpPr txBox="1"/>
          <p:nvPr/>
        </p:nvSpPr>
        <p:spPr>
          <a:xfrm>
            <a:off x="1547664" y="5589240"/>
            <a:ext cx="591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GND</a:t>
            </a:r>
            <a:endParaRPr lang="ko-KR" altLang="en-US" sz="1400" b="1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8FC467D-CCBF-4CAD-8FC0-909C919CED05}"/>
              </a:ext>
            </a:extLst>
          </p:cNvPr>
          <p:cNvGrpSpPr/>
          <p:nvPr/>
        </p:nvGrpSpPr>
        <p:grpSpPr>
          <a:xfrm>
            <a:off x="843285" y="6156426"/>
            <a:ext cx="594249" cy="609018"/>
            <a:chOff x="755576" y="6156426"/>
            <a:chExt cx="594249" cy="609018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5FC0A223-FF7D-4FC4-A7C1-0DEAAABB39FE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5AA690F-CDAF-4503-B699-C15223B49AB4}"/>
                </a:ext>
              </a:extLst>
            </p:cNvPr>
            <p:cNvSpPr txBox="1"/>
            <p:nvPr/>
          </p:nvSpPr>
          <p:spPr>
            <a:xfrm>
              <a:off x="755576" y="6294415"/>
              <a:ext cx="546945" cy="338554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-5V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54BB59A-4D2F-4460-8CC5-CCBAE718BD9C}"/>
              </a:ext>
            </a:extLst>
          </p:cNvPr>
          <p:cNvGrpSpPr/>
          <p:nvPr/>
        </p:nvGrpSpPr>
        <p:grpSpPr>
          <a:xfrm>
            <a:off x="4270900" y="1583262"/>
            <a:ext cx="576064" cy="609018"/>
            <a:chOff x="773761" y="6156426"/>
            <a:chExt cx="576064" cy="609018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903AB0EE-6B0E-4890-BC5C-DE12CAD29BFC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7B5EA01-C2DC-455B-87D8-96D16B7CDB00}"/>
                </a:ext>
              </a:extLst>
            </p:cNvPr>
            <p:cNvSpPr txBox="1"/>
            <p:nvPr/>
          </p:nvSpPr>
          <p:spPr>
            <a:xfrm>
              <a:off x="842547" y="6294415"/>
              <a:ext cx="420308" cy="338554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5V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94F86CA-B53F-452F-A62F-50BF0C4608C2}"/>
              </a:ext>
            </a:extLst>
          </p:cNvPr>
          <p:cNvSpPr txBox="1"/>
          <p:nvPr/>
        </p:nvSpPr>
        <p:spPr>
          <a:xfrm>
            <a:off x="1614281" y="5987583"/>
            <a:ext cx="591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GND</a:t>
            </a:r>
            <a:endParaRPr lang="ko-KR" altLang="en-US" sz="1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DED551-BDE8-4086-AEBD-3C9179957E4F}"/>
              </a:ext>
            </a:extLst>
          </p:cNvPr>
          <p:cNvSpPr txBox="1"/>
          <p:nvPr/>
        </p:nvSpPr>
        <p:spPr>
          <a:xfrm>
            <a:off x="6372200" y="5873718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Vi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3FA1F9-B501-452E-9423-29106309A007}"/>
              </a:ext>
            </a:extLst>
          </p:cNvPr>
          <p:cNvSpPr txBox="1"/>
          <p:nvPr/>
        </p:nvSpPr>
        <p:spPr>
          <a:xfrm>
            <a:off x="7236296" y="4002999"/>
            <a:ext cx="466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Vo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81CA3C-48F1-4F00-A437-F4B449124F80}"/>
              </a:ext>
            </a:extLst>
          </p:cNvPr>
          <p:cNvSpPr txBox="1"/>
          <p:nvPr/>
        </p:nvSpPr>
        <p:spPr>
          <a:xfrm>
            <a:off x="2316591" y="3249029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Vi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C935CB-A53D-48D4-8EB3-43D147A76B8F}"/>
              </a:ext>
            </a:extLst>
          </p:cNvPr>
          <p:cNvSpPr txBox="1"/>
          <p:nvPr/>
        </p:nvSpPr>
        <p:spPr>
          <a:xfrm>
            <a:off x="4472976" y="2513469"/>
            <a:ext cx="466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Vo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C796B98-23D2-4FF7-B791-CEE1CC90EE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2120" y="2523294"/>
            <a:ext cx="3400872" cy="962797"/>
          </a:xfrm>
          <a:prstGeom prst="rect">
            <a:avLst/>
          </a:prstGeom>
          <a:ln w="28575">
            <a:solidFill>
              <a:schemeClr val="accent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D4F0B12D-27DF-489E-AB2D-A218BEBCC5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2120" y="-27384"/>
            <a:ext cx="3410148" cy="2593614"/>
          </a:xfrm>
          <a:prstGeom prst="rect">
            <a:avLst/>
          </a:prstGeom>
          <a:ln w="28575">
            <a:solidFill>
              <a:schemeClr val="accent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D3A6E0A-A923-4AB5-B011-CBBAE03FF09B}"/>
              </a:ext>
            </a:extLst>
          </p:cNvPr>
          <p:cNvSpPr txBox="1"/>
          <p:nvPr/>
        </p:nvSpPr>
        <p:spPr>
          <a:xfrm>
            <a:off x="8045749" y="-56562"/>
            <a:ext cx="931922" cy="523220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CH1 : Vi</a:t>
            </a:r>
          </a:p>
          <a:p>
            <a:r>
              <a:rPr lang="en-US" altLang="ko-KR" sz="1400" b="1" dirty="0"/>
              <a:t>CH2 : Vo</a:t>
            </a:r>
            <a:endParaRPr lang="ko-KR" altLang="en-US" sz="1400" b="1" dirty="0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EAC8E0E-A936-4F16-828A-56AD5FDC6705}"/>
              </a:ext>
            </a:extLst>
          </p:cNvPr>
          <p:cNvGrpSpPr/>
          <p:nvPr/>
        </p:nvGrpSpPr>
        <p:grpSpPr>
          <a:xfrm>
            <a:off x="4178" y="5872907"/>
            <a:ext cx="707245" cy="352513"/>
            <a:chOff x="732594" y="6156426"/>
            <a:chExt cx="645174" cy="609018"/>
          </a:xfrm>
          <a:solidFill>
            <a:schemeClr val="accent5">
              <a:lumMod val="90000"/>
            </a:schemeClr>
          </a:solidFill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1A940C5-E4E7-4B74-8E9D-912BB54CA188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grpFill/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7758B29-2C85-47EE-9BA8-CC505459464B}"/>
                </a:ext>
              </a:extLst>
            </p:cNvPr>
            <p:cNvSpPr txBox="1"/>
            <p:nvPr/>
          </p:nvSpPr>
          <p:spPr>
            <a:xfrm>
              <a:off x="732594" y="6159750"/>
              <a:ext cx="645174" cy="58490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5V(B)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FD2190A8-2907-4B8E-97D4-2D5D0AD6C3AE}"/>
              </a:ext>
            </a:extLst>
          </p:cNvPr>
          <p:cNvGrpSpPr/>
          <p:nvPr/>
        </p:nvGrpSpPr>
        <p:grpSpPr>
          <a:xfrm>
            <a:off x="-87468" y="5136730"/>
            <a:ext cx="1203083" cy="352513"/>
            <a:chOff x="732594" y="6156426"/>
            <a:chExt cx="850744" cy="609018"/>
          </a:xfrm>
          <a:solidFill>
            <a:schemeClr val="accent5">
              <a:lumMod val="90000"/>
            </a:schemeClr>
          </a:solidFill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07227425-049D-4624-B54D-7BE577994031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grpFill/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9C303A4-A09D-44F3-9FF6-6134A245690B}"/>
                </a:ext>
              </a:extLst>
            </p:cNvPr>
            <p:cNvSpPr txBox="1"/>
            <p:nvPr/>
          </p:nvSpPr>
          <p:spPr>
            <a:xfrm>
              <a:off x="732594" y="6159750"/>
              <a:ext cx="850744" cy="58490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GND(B)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5D93E6D8-A43E-4FFF-A90F-C4DE66DC83D8}"/>
              </a:ext>
            </a:extLst>
          </p:cNvPr>
          <p:cNvGrpSpPr/>
          <p:nvPr/>
        </p:nvGrpSpPr>
        <p:grpSpPr>
          <a:xfrm>
            <a:off x="81317" y="1465560"/>
            <a:ext cx="768259" cy="352513"/>
            <a:chOff x="732594" y="6156426"/>
            <a:chExt cx="700833" cy="609018"/>
          </a:xfrm>
          <a:solidFill>
            <a:schemeClr val="accent5">
              <a:lumMod val="90000"/>
            </a:schemeClr>
          </a:solidFill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055B1834-AAE4-42B3-BB03-1219BA48F112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grpFill/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BFDFBF3-62DD-4A8C-9015-97128C37B9E1}"/>
                </a:ext>
              </a:extLst>
            </p:cNvPr>
            <p:cNvSpPr txBox="1"/>
            <p:nvPr/>
          </p:nvSpPr>
          <p:spPr>
            <a:xfrm>
              <a:off x="732594" y="6159750"/>
              <a:ext cx="700833" cy="33855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5V(A)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A4034BDF-B5F9-4A47-8327-8E88D62E82A8}"/>
              </a:ext>
            </a:extLst>
          </p:cNvPr>
          <p:cNvGrpSpPr/>
          <p:nvPr/>
        </p:nvGrpSpPr>
        <p:grpSpPr>
          <a:xfrm>
            <a:off x="49306" y="1990039"/>
            <a:ext cx="1203083" cy="352513"/>
            <a:chOff x="732594" y="6156426"/>
            <a:chExt cx="850744" cy="609018"/>
          </a:xfrm>
          <a:solidFill>
            <a:schemeClr val="accent5">
              <a:lumMod val="90000"/>
            </a:schemeClr>
          </a:solidFill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CF8805ED-2404-45F2-A10F-FF75F94A7B10}"/>
                </a:ext>
              </a:extLst>
            </p:cNvPr>
            <p:cNvSpPr/>
            <p:nvPr/>
          </p:nvSpPr>
          <p:spPr bwMode="auto">
            <a:xfrm>
              <a:off x="773761" y="6156426"/>
              <a:ext cx="576064" cy="609018"/>
            </a:xfrm>
            <a:prstGeom prst="ellipse">
              <a:avLst/>
            </a:prstGeom>
            <a:grpFill/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3BF3982-F6B8-4D9E-9171-C6DC1E22CB4A}"/>
                </a:ext>
              </a:extLst>
            </p:cNvPr>
            <p:cNvSpPr txBox="1"/>
            <p:nvPr/>
          </p:nvSpPr>
          <p:spPr>
            <a:xfrm>
              <a:off x="732594" y="6159750"/>
              <a:ext cx="850744" cy="58490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ko-KR" sz="1600" b="1" dirty="0">
                  <a:solidFill>
                    <a:srgbClr val="FF0000"/>
                  </a:solidFill>
                  <a:latin typeface="굴림" pitchFamily="50" charset="-127"/>
                  <a:ea typeface="굴림" pitchFamily="50" charset="-127"/>
                </a:rPr>
                <a:t>GND(A)</a:t>
              </a:r>
              <a:endParaRPr kumimoji="1" lang="ko-KR" altLang="en-US" sz="1600" b="1" dirty="0">
                <a:solidFill>
                  <a:srgbClr val="FF0000"/>
                </a:solidFill>
                <a:latin typeface="굴림" pitchFamily="50" charset="-127"/>
                <a:ea typeface="굴림" pitchFamily="50" charset="-127"/>
              </a:endParaRPr>
            </a:p>
          </p:txBody>
        </p:sp>
      </p:grp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A1F1B44-0F9F-454C-9186-8123FC1854FF}"/>
              </a:ext>
            </a:extLst>
          </p:cNvPr>
          <p:cNvSpPr/>
          <p:nvPr/>
        </p:nvSpPr>
        <p:spPr>
          <a:xfrm>
            <a:off x="3707904" y="620688"/>
            <a:ext cx="19127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그림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5-3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배선도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8689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E0533FD-D4B8-4342-A5F9-CC39AE4FA49F}"/>
              </a:ext>
            </a:extLst>
          </p:cNvPr>
          <p:cNvSpPr/>
          <p:nvPr/>
        </p:nvSpPr>
        <p:spPr bwMode="auto">
          <a:xfrm>
            <a:off x="-15696" y="0"/>
            <a:ext cx="9144000" cy="98072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732" y="176331"/>
            <a:ext cx="4850308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ko-KR" altLang="en-US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실험</a:t>
            </a:r>
            <a:r>
              <a:rPr lang="en-US" altLang="ko-KR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1 : </a:t>
            </a:r>
            <a:r>
              <a:rPr lang="ko-KR" altLang="en-US" sz="36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반전 증폭기</a:t>
            </a:r>
            <a:r>
              <a:rPr lang="en-US" altLang="ko-KR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(4)</a:t>
            </a:r>
            <a:endParaRPr sz="3400" dirty="0">
              <a:solidFill>
                <a:schemeClr val="tx1"/>
              </a:solidFill>
              <a:latin typeface="HY헤드라인M"/>
              <a:cs typeface="HY헤드라인M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9FA9F-E65D-4E15-9097-788FDC47C6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37A7-7280-4512-A20E-70ABCB7F63CC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C5BD25F-70F3-4266-A507-DDDFA2A7AFEB}"/>
              </a:ext>
            </a:extLst>
          </p:cNvPr>
          <p:cNvSpPr/>
          <p:nvPr/>
        </p:nvSpPr>
        <p:spPr>
          <a:xfrm>
            <a:off x="100072" y="980728"/>
            <a:ext cx="9028232" cy="2114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2) Vo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출력의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peak-to-peak value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를 측정하여 표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5-1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에 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기록하시오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.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또 이 때의 입력 값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(Vi)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도 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오실로스코우프로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 관측하여 기록하고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증폭기의 증폭도를 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계산하시오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  <a:endParaRPr lang="ko-KR" altLang="en-US" dirty="0"/>
          </a:p>
          <a:p>
            <a:pPr marL="168910" indent="-16891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3)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입력신호를 동기신호로 사용하고 입력과 출력을 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오실로스코우프로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 번갈아 관측하여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입력과 출력의 위상 관계를 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살피시오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4)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표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5-1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과 같이 </a:t>
            </a:r>
            <a:r>
              <a:rPr lang="en-US" altLang="ko-KR" i="1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R</a:t>
            </a:r>
            <a:r>
              <a:rPr lang="en-US" altLang="ko-KR" i="1" baseline="-250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R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을 변화시켜 가며 위의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2)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와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3)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의 실험을 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반복하시오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ED8F66C-771F-4E7E-BF9E-55C926A95BF7}"/>
              </a:ext>
            </a:extLst>
          </p:cNvPr>
          <p:cNvSpPr/>
          <p:nvPr/>
        </p:nvSpPr>
        <p:spPr>
          <a:xfrm>
            <a:off x="138455" y="3705611"/>
            <a:ext cx="26642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표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5-1. 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반전 회로</a:t>
            </a:r>
            <a:r>
              <a:rPr lang="ko-KR" altLang="en-US" dirty="0"/>
              <a:t> 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E0F7B75-425A-434E-BDA4-F155860383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380785"/>
              </p:ext>
            </p:extLst>
          </p:nvPr>
        </p:nvGraphicFramePr>
        <p:xfrm>
          <a:off x="158993" y="4074943"/>
          <a:ext cx="8886306" cy="2696718"/>
        </p:xfrm>
        <a:graphic>
          <a:graphicData uri="http://schemas.openxmlformats.org/drawingml/2006/table">
            <a:tbl>
              <a:tblPr/>
              <a:tblGrid>
                <a:gridCol w="1388671">
                  <a:extLst>
                    <a:ext uri="{9D8B030D-6E8A-4147-A177-3AD203B41FA5}">
                      <a16:colId xmlns:a16="http://schemas.microsoft.com/office/drawing/2014/main" val="3724448469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344563157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1017216802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2862457460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1861305005"/>
                    </a:ext>
                  </a:extLst>
                </a:gridCol>
                <a:gridCol w="800891">
                  <a:extLst>
                    <a:ext uri="{9D8B030D-6E8A-4147-A177-3AD203B41FA5}">
                      <a16:colId xmlns:a16="http://schemas.microsoft.com/office/drawing/2014/main" val="3200955584"/>
                    </a:ext>
                  </a:extLst>
                </a:gridCol>
              </a:tblGrid>
              <a:tr h="318478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r>
                        <a:rPr lang="en-US" sz="2000" i="1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R</a:t>
                      </a:r>
                      <a:r>
                        <a:rPr lang="en-US" sz="2000" i="1" baseline="-25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F 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(k</a:t>
                      </a:r>
                      <a:r>
                        <a:rPr lang="el-G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Ω)</a:t>
                      </a:r>
                      <a:endParaRPr lang="el-GR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R</a:t>
                      </a:r>
                      <a:r>
                        <a:rPr lang="en-US" sz="2000" i="1" baseline="-25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R 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(k</a:t>
                      </a:r>
                      <a:r>
                        <a:rPr lang="el-G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Ω)</a:t>
                      </a:r>
                      <a:endParaRPr lang="el-GR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출력</a:t>
                      </a:r>
                      <a:r>
                        <a:rPr lang="en-US" altLang="ko-KR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</a:t>
                      </a:r>
                      <a:r>
                        <a:rPr lang="en-US" sz="2000" i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V</a:t>
                      </a:r>
                      <a:r>
                        <a:rPr lang="en-US" sz="2000" i="1" baseline="-25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o,p-p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, V)</a:t>
                      </a:r>
                      <a:endParaRPr 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입력</a:t>
                      </a:r>
                      <a:r>
                        <a:rPr lang="en-US" altLang="ko-KR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</a:t>
                      </a:r>
                      <a:r>
                        <a:rPr lang="en-US" sz="2000" i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V</a:t>
                      </a:r>
                      <a:r>
                        <a:rPr lang="en-US" sz="2000" i="1" baseline="-25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i,p-p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, V)</a:t>
                      </a:r>
                      <a:endParaRPr 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이득</a:t>
                      </a:r>
                      <a:r>
                        <a:rPr lang="en-US" altLang="ko-KR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</a:t>
                      </a:r>
                      <a:r>
                        <a:rPr lang="en-US" sz="2000" i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V</a:t>
                      </a:r>
                      <a:r>
                        <a:rPr lang="en-US" sz="2000" i="1" baseline="-25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o</a:t>
                      </a:r>
                      <a:r>
                        <a:rPr lang="en-US" sz="2000" i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/V</a:t>
                      </a:r>
                      <a:r>
                        <a:rPr lang="en-US" sz="2000" i="1" baseline="-25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i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)</a:t>
                      </a:r>
                      <a:endParaRPr 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 err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위상차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8325684"/>
                  </a:ext>
                </a:extLst>
              </a:tr>
              <a:tr h="318478">
                <a:tc rowSpan="5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10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10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r>
                        <a:rPr lang="ko-KR" altLang="en-US" sz="20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</a:t>
                      </a:r>
                      <a:endParaRPr lang="ko-KR" altLang="en-US" sz="20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r>
                        <a:rPr lang="ko-KR" altLang="en-US" sz="20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계산</a:t>
                      </a:r>
                      <a:endParaRPr lang="ko-KR" altLang="en-US" sz="20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 </a:t>
                      </a:r>
                      <a:endParaRPr lang="ko-KR" altLang="en-US" sz="20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9421389"/>
                  </a:ext>
                </a:extLst>
              </a:tr>
              <a:tr h="3184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5.1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0456261"/>
                  </a:ext>
                </a:extLst>
              </a:tr>
              <a:tr h="3184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2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9720194"/>
                  </a:ext>
                </a:extLst>
              </a:tr>
              <a:tr h="3184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22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9984858"/>
                  </a:ext>
                </a:extLst>
              </a:tr>
              <a:tr h="3199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39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0546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1360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E0533FD-D4B8-4342-A5F9-CC39AE4FA49F}"/>
              </a:ext>
            </a:extLst>
          </p:cNvPr>
          <p:cNvSpPr/>
          <p:nvPr/>
        </p:nvSpPr>
        <p:spPr bwMode="auto">
          <a:xfrm>
            <a:off x="-15696" y="0"/>
            <a:ext cx="9144000" cy="98072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9FA9F-E65D-4E15-9097-788FDC47C6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37A7-7280-4512-A20E-70ABCB7F63CC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8E0FC0E-2566-4F38-953A-7A23D8A44F1A}"/>
              </a:ext>
            </a:extLst>
          </p:cNvPr>
          <p:cNvSpPr/>
          <p:nvPr/>
        </p:nvSpPr>
        <p:spPr>
          <a:xfrm>
            <a:off x="98701" y="3705611"/>
            <a:ext cx="23695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표 </a:t>
            </a:r>
            <a:r>
              <a:rPr lang="en-US" altLang="ko-KR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5-2. </a:t>
            </a:r>
            <a:r>
              <a:rPr lang="ko-KR" altLang="en-US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비반전</a:t>
            </a:r>
            <a:r>
              <a:rPr lang="ko-KR" altLang="en-US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 회로</a:t>
            </a:r>
            <a:r>
              <a:rPr lang="ko-KR" altLang="en-US" dirty="0"/>
              <a:t> 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7FFA59C1-D6F5-496B-8A87-0816C7A4D4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438772"/>
              </p:ext>
            </p:extLst>
          </p:nvPr>
        </p:nvGraphicFramePr>
        <p:xfrm>
          <a:off x="158993" y="4074943"/>
          <a:ext cx="8886306" cy="2696718"/>
        </p:xfrm>
        <a:graphic>
          <a:graphicData uri="http://schemas.openxmlformats.org/drawingml/2006/table">
            <a:tbl>
              <a:tblPr/>
              <a:tblGrid>
                <a:gridCol w="1388671">
                  <a:extLst>
                    <a:ext uri="{9D8B030D-6E8A-4147-A177-3AD203B41FA5}">
                      <a16:colId xmlns:a16="http://schemas.microsoft.com/office/drawing/2014/main" val="3724448469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344563157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1017216802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2862457460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1861305005"/>
                    </a:ext>
                  </a:extLst>
                </a:gridCol>
                <a:gridCol w="800891">
                  <a:extLst>
                    <a:ext uri="{9D8B030D-6E8A-4147-A177-3AD203B41FA5}">
                      <a16:colId xmlns:a16="http://schemas.microsoft.com/office/drawing/2014/main" val="3200955584"/>
                    </a:ext>
                  </a:extLst>
                </a:gridCol>
              </a:tblGrid>
              <a:tr h="318478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r>
                        <a:rPr lang="en-US" sz="2000" i="1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R</a:t>
                      </a:r>
                      <a:r>
                        <a:rPr lang="en-US" sz="2000" i="1" baseline="-25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F 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(k</a:t>
                      </a:r>
                      <a:r>
                        <a:rPr lang="el-G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Ω)</a:t>
                      </a:r>
                      <a:endParaRPr lang="el-GR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i="1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R</a:t>
                      </a:r>
                      <a:r>
                        <a:rPr lang="en-US" sz="2000" i="1" baseline="-25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R </a:t>
                      </a:r>
                      <a:r>
                        <a:rPr 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(k</a:t>
                      </a:r>
                      <a:r>
                        <a:rPr lang="el-G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Ω)</a:t>
                      </a:r>
                      <a:endParaRPr lang="el-GR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출력</a:t>
                      </a:r>
                      <a:r>
                        <a:rPr lang="en-US" altLang="ko-KR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</a:t>
                      </a:r>
                      <a:r>
                        <a:rPr lang="en-US" sz="2000" i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V</a:t>
                      </a:r>
                      <a:r>
                        <a:rPr lang="en-US" sz="2000" i="1" baseline="-25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o,p-p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, V)</a:t>
                      </a:r>
                      <a:endParaRPr 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입력</a:t>
                      </a:r>
                      <a:r>
                        <a:rPr lang="en-US" altLang="ko-KR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</a:t>
                      </a:r>
                      <a:r>
                        <a:rPr lang="en-US" sz="2000" i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V</a:t>
                      </a:r>
                      <a:r>
                        <a:rPr lang="en-US" sz="2000" i="1" baseline="-25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i,p-p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, V)</a:t>
                      </a:r>
                      <a:endParaRPr 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이득</a:t>
                      </a:r>
                      <a:r>
                        <a:rPr lang="en-US" altLang="ko-KR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</a:t>
                      </a:r>
                      <a:r>
                        <a:rPr lang="en-US" sz="2000" i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V</a:t>
                      </a:r>
                      <a:r>
                        <a:rPr lang="en-US" sz="2000" i="1" baseline="-25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o</a:t>
                      </a:r>
                      <a:r>
                        <a:rPr lang="en-US" sz="2000" i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/V</a:t>
                      </a:r>
                      <a:r>
                        <a:rPr lang="en-US" sz="2000" i="1" baseline="-25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i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)</a:t>
                      </a:r>
                      <a:endParaRPr 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 err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위상차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8325684"/>
                  </a:ext>
                </a:extLst>
              </a:tr>
              <a:tr h="318478">
                <a:tc rowSpan="5"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10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10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r>
                        <a:rPr lang="ko-KR" altLang="en-US" sz="20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</a:t>
                      </a:r>
                      <a:endParaRPr lang="ko-KR" altLang="en-US" sz="20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r>
                        <a:rPr lang="ko-KR" altLang="en-US" sz="20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계산</a:t>
                      </a:r>
                      <a:endParaRPr lang="ko-KR" altLang="en-US" sz="20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 </a:t>
                      </a:r>
                      <a:endParaRPr lang="ko-KR" altLang="en-US" sz="20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9421389"/>
                  </a:ext>
                </a:extLst>
              </a:tr>
              <a:tr h="3184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5.1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0456261"/>
                  </a:ext>
                </a:extLst>
              </a:tr>
              <a:tr h="3184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2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9720194"/>
                  </a:ext>
                </a:extLst>
              </a:tr>
              <a:tr h="3184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22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9984858"/>
                  </a:ext>
                </a:extLst>
              </a:tr>
              <a:tr h="3199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39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 </a:t>
                      </a:r>
                      <a:endParaRPr lang="ko-KR" altLang="en-US" sz="2000" dirty="0">
                        <a:effectLst/>
                      </a:endParaRPr>
                    </a:p>
                  </a:txBody>
                  <a:tcPr marL="15240" marR="15240" marT="15240" marB="1524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0546456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91D1C594-DE59-4BBF-8F8F-8F6B124C24B2}"/>
              </a:ext>
            </a:extLst>
          </p:cNvPr>
          <p:cNvSpPr/>
          <p:nvPr/>
        </p:nvSpPr>
        <p:spPr>
          <a:xfrm>
            <a:off x="5500441" y="1046656"/>
            <a:ext cx="20056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그림 </a:t>
            </a:r>
            <a:r>
              <a:rPr lang="en-US" altLang="ko-KR" sz="14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5-4</a:t>
            </a:r>
            <a:r>
              <a:rPr lang="ko-KR" altLang="en-US" sz="14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sz="1400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비반전</a:t>
            </a:r>
            <a:r>
              <a:rPr lang="ko-KR" altLang="en-US" sz="14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 회로</a:t>
            </a:r>
            <a:r>
              <a:rPr lang="en-US" altLang="ko-KR" sz="14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endParaRPr lang="ko-KR" altLang="en-US" sz="140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F770E34-6DF0-467C-9F4A-FE6050BB8683}"/>
              </a:ext>
            </a:extLst>
          </p:cNvPr>
          <p:cNvGrpSpPr/>
          <p:nvPr/>
        </p:nvGrpSpPr>
        <p:grpSpPr>
          <a:xfrm>
            <a:off x="4595435" y="1412776"/>
            <a:ext cx="4441061" cy="2274795"/>
            <a:chOff x="9650506" y="1180124"/>
            <a:chExt cx="4441061" cy="227479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0BC328E-4F13-4FD5-8824-7694D9A940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50506" y="1180124"/>
              <a:ext cx="4441061" cy="227479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52E0BDD-64EA-4C43-A8DA-E4EC65186CA5}"/>
                </a:ext>
              </a:extLst>
            </p:cNvPr>
            <p:cNvSpPr txBox="1"/>
            <p:nvPr/>
          </p:nvSpPr>
          <p:spPr>
            <a:xfrm>
              <a:off x="11338002" y="1804174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50D95E3-5B11-4C18-BB7E-93AB7D1543B5}"/>
                </a:ext>
              </a:extLst>
            </p:cNvPr>
            <p:cNvSpPr txBox="1"/>
            <p:nvPr/>
          </p:nvSpPr>
          <p:spPr>
            <a:xfrm>
              <a:off x="11619540" y="194819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Rectangle 3">
            <a:extLst>
              <a:ext uri="{FF2B5EF4-FFF2-40B4-BE49-F238E27FC236}">
                <a16:creationId xmlns:a16="http://schemas.microsoft.com/office/drawing/2014/main" id="{FB0BB2D1-C759-4674-B4DC-41BAEE5648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280" y="411931"/>
            <a:ext cx="897921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400" dirty="0"/>
              <a:t>시뮬레이션 과제</a:t>
            </a:r>
            <a:endParaRPr lang="en-US" altLang="ko-KR" sz="5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DC9E1A4-17BF-4CFF-93FC-D43F3CA008EA}"/>
              </a:ext>
            </a:extLst>
          </p:cNvPr>
          <p:cNvSpPr/>
          <p:nvPr/>
        </p:nvSpPr>
        <p:spPr>
          <a:xfrm>
            <a:off x="107503" y="1052736"/>
            <a:ext cx="4441061" cy="2312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/>
              <a:t>다음 회로는 </a:t>
            </a:r>
            <a:r>
              <a:rPr lang="ko-KR" altLang="en-US" sz="1400" dirty="0" err="1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비반전</a:t>
            </a:r>
            <a:r>
              <a:rPr lang="ko-KR" altLang="en-US" sz="1400" dirty="0">
                <a:solidFill>
                  <a:srgbClr val="00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 회로</a:t>
            </a:r>
            <a:r>
              <a:rPr lang="ko-KR" altLang="en-US" sz="1400" dirty="0"/>
              <a:t>입니다</a:t>
            </a:r>
            <a:r>
              <a:rPr lang="en-US" altLang="ko-KR" sz="1400" dirty="0"/>
              <a:t>.</a:t>
            </a:r>
          </a:p>
          <a:p>
            <a:pPr marL="80010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400" dirty="0"/>
              <a:t> Vo</a:t>
            </a:r>
            <a:r>
              <a:rPr lang="ko-KR" altLang="en-US" sz="1400" dirty="0"/>
              <a:t>와 </a:t>
            </a:r>
            <a:r>
              <a:rPr lang="en-US" altLang="ko-KR" sz="1400" dirty="0"/>
              <a:t>Vi</a:t>
            </a:r>
            <a:r>
              <a:rPr lang="ko-KR" altLang="en-US" sz="1400" dirty="0"/>
              <a:t>의 관계식을 유도하고</a:t>
            </a:r>
            <a:r>
              <a:rPr lang="en-US" altLang="ko-KR" sz="1400" dirty="0"/>
              <a:t>,</a:t>
            </a:r>
          </a:p>
          <a:p>
            <a:pPr marL="80010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400" dirty="0"/>
              <a:t>vi=2*sin(2pi*1000*t) </a:t>
            </a:r>
            <a:r>
              <a:rPr lang="ko-KR" altLang="en-US" sz="1400" dirty="0"/>
              <a:t>일</a:t>
            </a:r>
            <a:r>
              <a:rPr lang="en-US" altLang="ko-KR" sz="1400" dirty="0"/>
              <a:t> </a:t>
            </a:r>
            <a:r>
              <a:rPr lang="ko-KR" altLang="en-US" sz="1400" dirty="0"/>
              <a:t>때의 </a:t>
            </a:r>
            <a:r>
              <a:rPr lang="en-US" altLang="ko-KR" sz="1400" dirty="0"/>
              <a:t>Vo</a:t>
            </a:r>
            <a:r>
              <a:rPr lang="ko-KR" altLang="en-US" sz="1400" dirty="0"/>
              <a:t>의 파형을 시뮬레이션하고 결과를 표</a:t>
            </a:r>
            <a:r>
              <a:rPr lang="en-US" altLang="ko-KR" sz="1400" dirty="0"/>
              <a:t> 5-2</a:t>
            </a:r>
            <a:r>
              <a:rPr lang="ko-KR" altLang="en-US" sz="1400" dirty="0"/>
              <a:t>를 </a:t>
            </a:r>
            <a:r>
              <a:rPr lang="ko-KR" altLang="en-US" sz="1400" dirty="0" err="1"/>
              <a:t>완성하시오</a:t>
            </a:r>
            <a:r>
              <a:rPr lang="en-US" altLang="ko-KR" sz="1400" dirty="0"/>
              <a:t>. (</a:t>
            </a:r>
            <a:r>
              <a:rPr lang="ko-KR" altLang="en-US" sz="1400" dirty="0"/>
              <a:t>기타 조건은 실험</a:t>
            </a:r>
            <a:r>
              <a:rPr lang="en-US" altLang="ko-KR" sz="1400" dirty="0"/>
              <a:t>1</a:t>
            </a:r>
            <a:r>
              <a:rPr lang="ko-KR" altLang="en-US" sz="1400" dirty="0"/>
              <a:t>과 동일</a:t>
            </a:r>
            <a:r>
              <a:rPr lang="en-US" altLang="ko-KR" sz="1400" dirty="0"/>
              <a:t>)</a:t>
            </a:r>
          </a:p>
          <a:p>
            <a:pPr marL="80010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400" dirty="0"/>
              <a:t>② 시뮬레이션</a:t>
            </a:r>
            <a:r>
              <a:rPr lang="en-US" altLang="ko-KR" sz="1400" dirty="0"/>
              <a:t> </a:t>
            </a:r>
            <a:r>
              <a:rPr lang="ko-KR" altLang="en-US" sz="1400" dirty="0"/>
              <a:t>결과를 </a:t>
            </a:r>
            <a:r>
              <a:rPr lang="en-US" altLang="ko-KR" sz="1400" dirty="0"/>
              <a:t>①</a:t>
            </a:r>
            <a:r>
              <a:rPr lang="ko-KR" altLang="en-US" sz="1400" dirty="0"/>
              <a:t>과 비교하여 </a:t>
            </a:r>
            <a:r>
              <a:rPr lang="ko-KR" altLang="en-US" sz="1400" dirty="0" err="1"/>
              <a:t>설명하시오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14389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CEF8A9B-0C26-4EE0-A34B-138B71A48748}"/>
              </a:ext>
            </a:extLst>
          </p:cNvPr>
          <p:cNvSpPr/>
          <p:nvPr/>
        </p:nvSpPr>
        <p:spPr bwMode="auto">
          <a:xfrm>
            <a:off x="-15696" y="0"/>
            <a:ext cx="9144000" cy="980728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800" b="0" i="0" u="none" strike="noStrike" cap="none" normalizeH="0" baseline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A899A2EF-2C39-48A2-A20F-23C789F0E2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9091" y="155401"/>
            <a:ext cx="8230870" cy="669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2500"/>
          </a:bodyPr>
          <a:lstStyle>
            <a:lvl1pPr algn="l" rtl="0" eaLnBrk="1" fontAlgn="base" latinLnBrk="1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맑은 고딕" pitchFamily="50" charset="-127"/>
                <a:ea typeface="맑은 고딕" pitchFamily="50" charset="-127"/>
                <a:cs typeface="+mj-cs"/>
              </a:defRPr>
            </a:lvl1pPr>
            <a:lvl2pPr algn="l" rtl="0" eaLnBrk="1" fontAlgn="base" latinLnBrk="1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맑은 고딕" pitchFamily="50" charset="-127"/>
                <a:ea typeface="맑은 고딕" pitchFamily="50" charset="-127"/>
              </a:defRPr>
            </a:lvl2pPr>
            <a:lvl3pPr algn="l" rtl="0" eaLnBrk="1" fontAlgn="base" latinLnBrk="1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맑은 고딕" pitchFamily="50" charset="-127"/>
                <a:ea typeface="맑은 고딕" pitchFamily="50" charset="-127"/>
              </a:defRPr>
            </a:lvl3pPr>
            <a:lvl4pPr algn="l" rtl="0" eaLnBrk="1" fontAlgn="base" latinLnBrk="1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맑은 고딕" pitchFamily="50" charset="-127"/>
                <a:ea typeface="맑은 고딕" pitchFamily="50" charset="-127"/>
              </a:defRPr>
            </a:lvl4pPr>
            <a:lvl5pPr algn="l" rtl="0" eaLnBrk="1" fontAlgn="base" latinLnBrk="1" hangingPunct="1">
              <a:spcBef>
                <a:spcPct val="0"/>
              </a:spcBef>
              <a:spcAft>
                <a:spcPct val="0"/>
              </a:spcAft>
              <a:defRPr kumimoji="1" sz="3200" b="1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맑은 고딕" pitchFamily="50" charset="-127"/>
                <a:ea typeface="맑은 고딕" pitchFamily="50" charset="-127"/>
              </a:defRPr>
            </a:lvl5pPr>
            <a:lvl6pPr marL="457200" algn="l" rtl="0" eaLnBrk="1" fontAlgn="base" latinLnBrk="1" hangingPunct="1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itchFamily="18" charset="-127"/>
                <a:ea typeface="HY헤드라인M" pitchFamily="18" charset="-127"/>
              </a:defRPr>
            </a:lvl6pPr>
            <a:lvl7pPr marL="914400" algn="l" rtl="0" eaLnBrk="1" fontAlgn="base" latinLnBrk="1" hangingPunct="1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itchFamily="18" charset="-127"/>
                <a:ea typeface="HY헤드라인M" pitchFamily="18" charset="-127"/>
              </a:defRPr>
            </a:lvl7pPr>
            <a:lvl8pPr marL="1371600" algn="l" rtl="0" eaLnBrk="1" fontAlgn="base" latinLnBrk="1" hangingPunct="1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itchFamily="18" charset="-127"/>
                <a:ea typeface="HY헤드라인M" pitchFamily="18" charset="-127"/>
              </a:defRPr>
            </a:lvl8pPr>
            <a:lvl9pPr marL="1828800" algn="l" rtl="0" eaLnBrk="1" fontAlgn="base" latinLnBrk="1" hangingPunct="1">
              <a:spcBef>
                <a:spcPct val="0"/>
              </a:spcBef>
              <a:spcAft>
                <a:spcPct val="0"/>
              </a:spcAft>
              <a:defRPr kumimoji="1" sz="3200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HY헤드라인M" pitchFamily="18" charset="-127"/>
                <a:ea typeface="HY헤드라인M" pitchFamily="18" charset="-127"/>
              </a:defRPr>
            </a:lvl9pPr>
          </a:lstStyle>
          <a:p>
            <a:r>
              <a:rPr lang="ko-KR" altLang="en-US" sz="3600" kern="0" dirty="0">
                <a:solidFill>
                  <a:schemeClr val="tx1"/>
                </a:solidFill>
                <a:effectLst/>
                <a:latin typeface="맑은 고딕" charset="0"/>
                <a:ea typeface="맑은 고딕" charset="0"/>
              </a:rPr>
              <a:t>질문  </a:t>
            </a:r>
            <a:r>
              <a:rPr lang="en-US" altLang="ko-KR" sz="3600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B7- OP-AMP</a:t>
            </a:r>
            <a:r>
              <a:rPr lang="ko-KR" altLang="en-US" sz="3600" dirty="0" err="1">
                <a:solidFill>
                  <a:schemeClr val="tx1"/>
                </a:solidFill>
                <a:latin typeface="맑은 고딕" charset="0"/>
                <a:ea typeface="맑은 고딕" charset="0"/>
              </a:rPr>
              <a:t>를이용한기본증폭</a:t>
            </a:r>
            <a:r>
              <a:rPr lang="en-US" altLang="ko-KR" sz="3600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[1]</a:t>
            </a:r>
            <a:endParaRPr lang="ko-KR" altLang="en-US" sz="3600" kern="0" dirty="0">
              <a:solidFill>
                <a:schemeClr val="tx1"/>
              </a:solidFill>
              <a:effectLst>
                <a:outerShdw blurRad="38100" dist="38100" dir="2700000" sx="1000" sy="1000" algn="tl">
                  <a:srgbClr val="C0C0C0"/>
                </a:outerShdw>
              </a:effectLst>
              <a:latin typeface="맑은 고딕" charset="0"/>
              <a:ea typeface="맑은 고딕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9D1DC4-700E-4226-A354-D81E6E533B8A}"/>
              </a:ext>
            </a:extLst>
          </p:cNvPr>
          <p:cNvSpPr/>
          <p:nvPr/>
        </p:nvSpPr>
        <p:spPr>
          <a:xfrm>
            <a:off x="251520" y="1146340"/>
            <a:ext cx="8568952" cy="5024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/>
              <a:t>Any Question ?</a:t>
            </a:r>
          </a:p>
          <a:p>
            <a:pPr>
              <a:lnSpc>
                <a:spcPct val="150000"/>
              </a:lnSpc>
            </a:pPr>
            <a:endParaRPr lang="en-US" altLang="ko-KR" sz="2400" b="1" dirty="0"/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&lt; </a:t>
            </a:r>
            <a:r>
              <a:rPr lang="en-US" altLang="ko-KR" sz="2400" b="1" dirty="0"/>
              <a:t>6</a:t>
            </a:r>
            <a:r>
              <a:rPr lang="ko-KR" altLang="en-US" sz="2400" b="1" dirty="0"/>
              <a:t>주차 수업 공지 &gt;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1. </a:t>
            </a:r>
            <a:r>
              <a:rPr lang="ko-KR" altLang="en-US" dirty="0"/>
              <a:t>수업 제목 </a:t>
            </a:r>
            <a:r>
              <a:rPr lang="en-US" altLang="ko-KR" dirty="0"/>
              <a:t>: 6) </a:t>
            </a:r>
            <a:r>
              <a:rPr lang="en-US" altLang="ko-KR" b="1" dirty="0">
                <a:latin typeface="맑은 고딕" charset="0"/>
                <a:ea typeface="맑은 고딕" charset="0"/>
              </a:rPr>
              <a:t>B7- OP-AMP</a:t>
            </a:r>
            <a:r>
              <a:rPr lang="ko-KR" altLang="en-US" b="1" dirty="0" err="1">
                <a:latin typeface="맑은 고딕" charset="0"/>
                <a:ea typeface="맑은 고딕" charset="0"/>
              </a:rPr>
              <a:t>를이용한기본증폭</a:t>
            </a:r>
            <a:r>
              <a:rPr lang="en-US" altLang="ko-KR" b="1" dirty="0">
                <a:latin typeface="맑은 고딕" charset="0"/>
                <a:ea typeface="맑은 고딕" charset="0"/>
              </a:rPr>
              <a:t>[2]</a:t>
            </a:r>
            <a:endParaRPr lang="ko-KR" altLang="en-US" dirty="0"/>
          </a:p>
          <a:p>
            <a:pPr>
              <a:lnSpc>
                <a:spcPct val="150000"/>
              </a:lnSpc>
            </a:pPr>
            <a:r>
              <a:rPr lang="en-US" altLang="ko-KR" dirty="0"/>
              <a:t>2. </a:t>
            </a:r>
            <a:r>
              <a:rPr lang="ko-KR" altLang="en-US" dirty="0"/>
              <a:t>수업 내용 </a:t>
            </a:r>
            <a:r>
              <a:rPr lang="en-US" altLang="ko-KR" dirty="0"/>
              <a:t>: Active Low pass Filter</a:t>
            </a:r>
            <a:r>
              <a:rPr lang="ko-KR" altLang="en-US" dirty="0"/>
              <a:t>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3.</a:t>
            </a:r>
            <a:r>
              <a:rPr lang="ko-KR" altLang="en-US" dirty="0"/>
              <a:t> 과제 : </a:t>
            </a:r>
            <a:r>
              <a:rPr lang="en-US" altLang="ko-KR" dirty="0"/>
              <a:t>5</a:t>
            </a:r>
            <a:r>
              <a:rPr lang="ko-KR" altLang="en-US" dirty="0"/>
              <a:t>주차 결과 보고서 (</a:t>
            </a:r>
            <a:r>
              <a:rPr lang="en-US" altLang="ko-KR" dirty="0"/>
              <a:t>O</a:t>
            </a:r>
            <a:r>
              <a:rPr lang="ko-KR" altLang="en-US" dirty="0"/>
              <a:t>), </a:t>
            </a:r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 </a:t>
            </a:r>
            <a:r>
              <a:rPr lang="ko-KR" altLang="en-US" dirty="0"/>
              <a:t>예비 보고서 (</a:t>
            </a:r>
            <a:r>
              <a:rPr lang="en-US" altLang="ko-KR" dirty="0"/>
              <a:t>O, Active Low pass Filter</a:t>
            </a:r>
            <a:r>
              <a:rPr lang="ko-KR" altLang="en-US" dirty="0"/>
              <a:t> )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4.</a:t>
            </a:r>
            <a:r>
              <a:rPr lang="ko-KR" altLang="en-US" dirty="0"/>
              <a:t> </a:t>
            </a:r>
            <a:r>
              <a:rPr lang="en-US" altLang="ko-KR" dirty="0"/>
              <a:t>5</a:t>
            </a:r>
            <a:r>
              <a:rPr lang="ko-KR" altLang="en-US" dirty="0"/>
              <a:t> 주차 강의자료 </a:t>
            </a:r>
            <a:r>
              <a:rPr lang="en-US" altLang="ko-KR" dirty="0"/>
              <a:t>: </a:t>
            </a:r>
            <a:r>
              <a:rPr lang="ko-KR" altLang="en-US" dirty="0"/>
              <a:t>공지 예정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5. </a:t>
            </a:r>
            <a:r>
              <a:rPr lang="en-US" altLang="ko-KR" dirty="0" err="1"/>
              <a:t>BlackBoard</a:t>
            </a:r>
            <a:r>
              <a:rPr lang="en-US" altLang="ko-KR" dirty="0"/>
              <a:t> </a:t>
            </a:r>
            <a:r>
              <a:rPr lang="ko-KR" altLang="en-US" dirty="0"/>
              <a:t>시험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6. </a:t>
            </a:r>
            <a:r>
              <a:rPr lang="ko-KR" altLang="en-US" sz="1600" dirty="0">
                <a:latin typeface="+mn-ea"/>
              </a:rPr>
              <a:t>필기시험 </a:t>
            </a:r>
            <a:r>
              <a:rPr lang="ko-KR" altLang="en-US" sz="1600" b="1" dirty="0">
                <a:solidFill>
                  <a:srgbClr val="FF0000"/>
                </a:solidFill>
                <a:latin typeface="+mn-ea"/>
              </a:rPr>
              <a:t>예정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일시 장소 </a:t>
            </a:r>
            <a:r>
              <a:rPr lang="en-US" altLang="ko-KR" sz="1600" dirty="0">
                <a:latin typeface="+mn-ea"/>
              </a:rPr>
              <a:t>: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</a:rPr>
              <a:t>15주차 </a:t>
            </a:r>
            <a:r>
              <a:rPr lang="en-US" altLang="ko-KR" sz="1600" dirty="0">
                <a:latin typeface="+mn-ea"/>
              </a:rPr>
              <a:t>2019.12.11.(</a:t>
            </a:r>
            <a:r>
              <a:rPr lang="ko-KR" altLang="en-US" sz="1600" dirty="0">
                <a:latin typeface="+mn-ea"/>
              </a:rPr>
              <a:t>수</a:t>
            </a:r>
            <a:r>
              <a:rPr lang="en-US" altLang="ko-KR" sz="1600" dirty="0">
                <a:latin typeface="+mn-ea"/>
              </a:rPr>
              <a:t>) 6:00pm, </a:t>
            </a:r>
            <a:r>
              <a:rPr lang="ko-KR" altLang="en-US" sz="1600" dirty="0">
                <a:latin typeface="+mn-ea"/>
              </a:rPr>
              <a:t>하</a:t>
            </a:r>
            <a:r>
              <a:rPr lang="en-US" altLang="ko-KR" sz="1600" dirty="0">
                <a:latin typeface="+mn-ea"/>
              </a:rPr>
              <a:t>-230 &amp; </a:t>
            </a:r>
            <a:r>
              <a:rPr lang="ko-KR" altLang="en-US" sz="1600" dirty="0">
                <a:latin typeface="+mn-ea"/>
              </a:rPr>
              <a:t>하</a:t>
            </a:r>
            <a:r>
              <a:rPr lang="en-US" altLang="ko-KR" sz="1600" dirty="0">
                <a:latin typeface="+mn-ea"/>
              </a:rPr>
              <a:t>-232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7. 2019-2</a:t>
            </a:r>
            <a:r>
              <a:rPr lang="ko-KR" altLang="ko-KR" dirty="0" err="1"/>
              <a:t>학기「학기</a:t>
            </a:r>
            <a:r>
              <a:rPr lang="ko-KR" altLang="ko-KR" dirty="0"/>
              <a:t> 중 </a:t>
            </a:r>
            <a:r>
              <a:rPr lang="ko-KR" altLang="ko-KR" dirty="0" err="1"/>
              <a:t>강의진단」시행</a:t>
            </a:r>
            <a:r>
              <a:rPr lang="en-US" altLang="ko-KR" dirty="0"/>
              <a:t> : </a:t>
            </a:r>
            <a:r>
              <a:rPr lang="ko-KR" altLang="ko-KR" dirty="0"/>
              <a:t>기간</a:t>
            </a:r>
            <a:r>
              <a:rPr lang="en-US" altLang="ko-KR" dirty="0"/>
              <a:t> : 2019</a:t>
            </a:r>
            <a:r>
              <a:rPr lang="ko-KR" altLang="ko-KR" dirty="0"/>
              <a:t>년</a:t>
            </a:r>
            <a:r>
              <a:rPr lang="en-US" altLang="ko-KR" dirty="0"/>
              <a:t> 9</a:t>
            </a:r>
            <a:r>
              <a:rPr lang="ko-KR" altLang="ko-KR" dirty="0"/>
              <a:t>월</a:t>
            </a:r>
            <a:r>
              <a:rPr lang="en-US" altLang="ko-KR" dirty="0"/>
              <a:t> 30</a:t>
            </a:r>
            <a:r>
              <a:rPr lang="ko-KR" altLang="ko-KR" dirty="0"/>
              <a:t>일</a:t>
            </a:r>
            <a:r>
              <a:rPr lang="en-US" altLang="ko-KR" dirty="0"/>
              <a:t>(</a:t>
            </a:r>
            <a:r>
              <a:rPr lang="ko-KR" altLang="ko-KR" dirty="0"/>
              <a:t>월</a:t>
            </a:r>
            <a:r>
              <a:rPr lang="en-US" altLang="ko-KR" dirty="0"/>
              <a:t>) ~ 10</a:t>
            </a:r>
            <a:r>
              <a:rPr lang="ko-KR" altLang="ko-KR" dirty="0"/>
              <a:t>월</a:t>
            </a:r>
            <a:r>
              <a:rPr lang="en-US" altLang="ko-KR" dirty="0"/>
              <a:t> 20</a:t>
            </a:r>
            <a:r>
              <a:rPr lang="ko-KR" altLang="ko-KR" dirty="0"/>
              <a:t>일</a:t>
            </a:r>
            <a:r>
              <a:rPr lang="en-US" altLang="ko-KR" dirty="0"/>
              <a:t>(</a:t>
            </a:r>
            <a:r>
              <a:rPr lang="ko-KR" altLang="ko-KR" dirty="0"/>
              <a:t>일</a:t>
            </a:r>
            <a:r>
              <a:rPr lang="en-US" altLang="ko-KR" dirty="0"/>
              <a:t>)[3</a:t>
            </a:r>
            <a:r>
              <a:rPr lang="ko-KR" altLang="ko-KR" dirty="0"/>
              <a:t>주간</a:t>
            </a:r>
            <a:r>
              <a:rPr lang="en-US" altLang="ko-KR" dirty="0"/>
              <a:t>]</a:t>
            </a:r>
            <a:endParaRPr lang="ko-KR" altLang="ko-KR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BE7539E-103E-44BD-B47C-05CD931505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F537A7-7280-4512-A20E-70ABCB7F63CC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859323"/>
      </p:ext>
    </p:extLst>
  </p:cSld>
  <p:clrMapOvr>
    <a:masterClrMapping/>
  </p:clrMapOvr>
</p:sld>
</file>

<file path=ppt/theme/theme1.xml><?xml version="1.0" encoding="utf-8"?>
<a:theme xmlns:a="http://schemas.openxmlformats.org/drawingml/2006/main" name="Report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13303</TotalTime>
  <Pages>16</Pages>
  <Words>337</Words>
  <Characters>0</Characters>
  <Application>Microsoft Office PowerPoint</Application>
  <DocSecurity>0</DocSecurity>
  <PresentationFormat>화면 슬라이드 쇼(4:3)</PresentationFormat>
  <Lines>0</Lines>
  <Paragraphs>146</Paragraphs>
  <Slides>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8</vt:i4>
      </vt:variant>
      <vt:variant>
        <vt:lpstr>슬라이드 제목</vt:lpstr>
      </vt:variant>
      <vt:variant>
        <vt:i4>8</vt:i4>
      </vt:variant>
    </vt:vector>
  </HeadingPairs>
  <TitlesOfParts>
    <vt:vector size="24" baseType="lpstr">
      <vt:lpstr>HY헤드라인M</vt:lpstr>
      <vt:lpstr>굴림</vt:lpstr>
      <vt:lpstr>맑은 고딕</vt:lpstr>
      <vt:lpstr>바탕</vt:lpstr>
      <vt:lpstr>Arial</vt:lpstr>
      <vt:lpstr>Cambria Math</vt:lpstr>
      <vt:lpstr>Century Gothic</vt:lpstr>
      <vt:lpstr>Times New Roman</vt:lpstr>
      <vt:lpstr>Report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B7- OP-AMP를이용한기본증폭[1]</vt:lpstr>
      <vt:lpstr>반전 증폭기 - Gain</vt:lpstr>
      <vt:lpstr>실험1 : 반전 증폭기 (1)</vt:lpstr>
      <vt:lpstr>실험1 : 반전 증폭기(2)</vt:lpstr>
      <vt:lpstr>실험1 : 반전 증폭기(3)</vt:lpstr>
      <vt:lpstr>실험1 : 반전 증폭기 (4)</vt:lpstr>
      <vt:lpstr>PowerPoint 프레젠테이션</vt:lpstr>
      <vt:lpstr>PowerPoint 프레젠테이션</vt:lpstr>
    </vt:vector>
  </TitlesOfParts>
  <Company>inha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 spice 사용법</dc:title>
  <dc:creator>이상곤</dc:creator>
  <cp:lastModifiedBy>상곤 이</cp:lastModifiedBy>
  <cp:revision>316</cp:revision>
  <cp:lastPrinted>2019-02-28T01:57:48Z</cp:lastPrinted>
  <dcterms:modified xsi:type="dcterms:W3CDTF">2019-09-30T03:15:50Z</dcterms:modified>
</cp:coreProperties>
</file>

<file path=docProps/thumbnail.jpeg>
</file>